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8"/>
  </p:notesMasterIdLst>
  <p:sldIdLst>
    <p:sldId id="260" r:id="rId2"/>
    <p:sldId id="265" r:id="rId3"/>
    <p:sldId id="266" r:id="rId4"/>
    <p:sldId id="303" r:id="rId5"/>
    <p:sldId id="270" r:id="rId6"/>
    <p:sldId id="309" r:id="rId7"/>
    <p:sldId id="269" r:id="rId8"/>
    <p:sldId id="310" r:id="rId9"/>
    <p:sldId id="311" r:id="rId10"/>
    <p:sldId id="277" r:id="rId11"/>
    <p:sldId id="312" r:id="rId12"/>
    <p:sldId id="313" r:id="rId13"/>
    <p:sldId id="280" r:id="rId14"/>
    <p:sldId id="305" r:id="rId15"/>
    <p:sldId id="306" r:id="rId16"/>
    <p:sldId id="304" r:id="rId17"/>
    <p:sldId id="296" r:id="rId18"/>
    <p:sldId id="302" r:id="rId19"/>
    <p:sldId id="300" r:id="rId20"/>
    <p:sldId id="297" r:id="rId21"/>
    <p:sldId id="298" r:id="rId22"/>
    <p:sldId id="283" r:id="rId23"/>
    <p:sldId id="274" r:id="rId24"/>
    <p:sldId id="288" r:id="rId25"/>
    <p:sldId id="289" r:id="rId26"/>
    <p:sldId id="290" r:id="rId27"/>
    <p:sldId id="291" r:id="rId28"/>
    <p:sldId id="285" r:id="rId29"/>
    <p:sldId id="314" r:id="rId30"/>
    <p:sldId id="287" r:id="rId31"/>
    <p:sldId id="292" r:id="rId32"/>
    <p:sldId id="293" r:id="rId33"/>
    <p:sldId id="275" r:id="rId34"/>
    <p:sldId id="295" r:id="rId35"/>
    <p:sldId id="272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162C6A-7A7A-F795-BE62-5E5231110167}" name="Erika Suzuki (鈴木 瑛里加)" initials="ES(瑛" userId="S::e002018@cybozu.onmicrosoft.com::08382fc6-630a-4a34-afdb-26493cfba1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o Kimura (木村 佳代)" initials="KK(佳" lastIdx="3" clrIdx="0">
    <p:extLst>
      <p:ext uri="{19B8F6BF-5375-455C-9EA6-DF929625EA0E}">
        <p15:presenceInfo xmlns:p15="http://schemas.microsoft.com/office/powerpoint/2012/main" userId="S::k001804@cybozu.onmicrosoft.com::4894591f-5464-4d80-ae3d-36f2b6a1f4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256"/>
    <a:srgbClr val="D5083A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3" autoAdjust="0"/>
    <p:restoredTop sz="95510"/>
  </p:normalViewPr>
  <p:slideViewPr>
    <p:cSldViewPr snapToGrid="0" snapToObjects="1" showGuides="1">
      <p:cViewPr varScale="1">
        <p:scale>
          <a:sx n="122" d="100"/>
          <a:sy n="122" d="100"/>
        </p:scale>
        <p:origin x="187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7483-8F00-864C-A1FA-6F5EE16539D9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0F66-CDC9-7642-9D4D-0FFA32E62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5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0F66-CDC9-7642-9D4D-0FFA32E6232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33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0F66-CDC9-7642-9D4D-0FFA32E6232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02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0F66-CDC9-7642-9D4D-0FFA32E6232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1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0F66-CDC9-7642-9D4D-0FFA32E6232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92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0F66-CDC9-7642-9D4D-0FFA32E6232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51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70F66-CDC9-7642-9D4D-0FFA32E6232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93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6575854B-D0DE-EA4C-A3B2-ECEDBF449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4153"/>
            <a:ext cx="30861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Copyright ©️ Cybozu,Inc., Ltd. All Rights Reserved.</a:t>
            </a:r>
            <a:endParaRPr kumimoji="1" lang="ja-JP" altLang="en-US" sz="9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6A91150-BC43-CC4A-811B-2F932D237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210" y="3407460"/>
            <a:ext cx="2806523" cy="289974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AF4C72C-A864-964F-82B6-A406B2F630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860" y="982548"/>
            <a:ext cx="1331880" cy="24464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30AF904-2BB5-4A43-AFBA-6B735226E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7716" y="2764997"/>
            <a:ext cx="547613" cy="664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4399"/>
            <a:ext cx="7772400" cy="1325563"/>
          </a:xfrm>
        </p:spPr>
        <p:txBody>
          <a:bodyPr anchor="b"/>
          <a:lstStyle>
            <a:lvl1pPr algn="l">
              <a:defRPr sz="3200" b="1" i="0" spc="300"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3638"/>
            <a:ext cx="6858000" cy="664003"/>
          </a:xfrm>
        </p:spPr>
        <p:txBody>
          <a:bodyPr anchor="t"/>
          <a:lstStyle>
            <a:lvl1pPr marL="0" indent="0" algn="l">
              <a:buNone/>
              <a:defRPr sz="1800" b="1" i="0" spc="30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6CD2D1D-2B26-5C46-A7D4-145DC76E0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076" y="5335477"/>
            <a:ext cx="547613" cy="6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F23F168-4282-9843-9AD3-4B2F47885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865" y="4891405"/>
            <a:ext cx="2453927" cy="19442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AD5067C-F8BD-674E-AEF2-DDEBC122C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408" y="566104"/>
            <a:ext cx="2231457" cy="5283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5D6F5C-EAE2-7941-98DB-BF705610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98134"/>
            <a:ext cx="7886700" cy="861732"/>
          </a:xfrm>
        </p:spPr>
        <p:txBody>
          <a:bodyPr anchor="ctr"/>
          <a:lstStyle>
            <a:lvl1pPr algn="ctr">
              <a:defRPr sz="3200" b="1" i="0" spc="300"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5654AE-E429-7D4B-85F7-B122D568B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1726" y="656178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00000"/>
                </a:solidFill>
              </a:defRPr>
            </a:lvl1pPr>
          </a:lstStyle>
          <a:p>
            <a:fld id="{DFC3C591-BE66-FF48-9C48-C127E8404F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4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説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E717A24-76DC-CC43-826B-B2C999D2A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4" y="6545547"/>
            <a:ext cx="956478" cy="22543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8C8363C-3234-3C4D-861C-D46CED536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047" y="5683622"/>
            <a:ext cx="711509" cy="13327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2281D7-E0DE-D84C-98CE-08BE6365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64347"/>
            <a:ext cx="7886700" cy="551770"/>
          </a:xfrm>
        </p:spPr>
        <p:txBody>
          <a:bodyPr anchor="b"/>
          <a:lstStyle>
            <a:lvl1pPr algn="ctr">
              <a:defRPr sz="3000" b="1" i="0" spc="300"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5B1466D-ACC4-8A40-A42C-00B6578EC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4872869"/>
          </a:xfrm>
        </p:spPr>
        <p:txBody>
          <a:bodyPr/>
          <a:lstStyle>
            <a:lvl1pPr algn="l">
              <a:lnSpc>
                <a:spcPct val="120000"/>
              </a:lnSpc>
              <a:buNone/>
              <a:defRPr sz="2000" b="1" i="0" spc="300">
                <a:latin typeface="+mn-ea"/>
                <a:ea typeface="+mn-ea"/>
              </a:defRPr>
            </a:lvl1pPr>
            <a:lvl2pPr marL="490538" indent="-268288">
              <a:buClr>
                <a:srgbClr val="DF4256"/>
              </a:buClr>
              <a:buFont typeface="Wingdings" pitchFamily="2" charset="2"/>
              <a:buChar char="l"/>
              <a:tabLst/>
              <a:defRPr sz="1650">
                <a:latin typeface="+mn-ea"/>
                <a:ea typeface="+mn-ea"/>
              </a:defRPr>
            </a:lvl2pPr>
            <a:lvl3pPr marL="714375" indent="-223838">
              <a:buClr>
                <a:srgbClr val="DF4256"/>
              </a:buClr>
              <a:buFont typeface="Wingdings" pitchFamily="2" charset="2"/>
              <a:buChar char="l"/>
              <a:tabLst/>
              <a:defRPr sz="1400">
                <a:latin typeface="+mn-ea"/>
                <a:ea typeface="+mn-ea"/>
              </a:defRPr>
            </a:lvl3pPr>
            <a:lvl4pPr marL="938213" indent="-179388">
              <a:buClr>
                <a:srgbClr val="DF4256"/>
              </a:buClr>
              <a:buFont typeface="Wingdings" pitchFamily="2" charset="2"/>
              <a:buChar char="l"/>
              <a:tabLst/>
              <a:defRPr sz="1300">
                <a:latin typeface="+mn-ea"/>
                <a:ea typeface="+mn-ea"/>
              </a:defRPr>
            </a:lvl4pPr>
            <a:lvl5pPr marL="1117600" indent="-179388">
              <a:buClr>
                <a:srgbClr val="DF4256"/>
              </a:buClr>
              <a:buFont typeface="Wingdings" pitchFamily="2" charset="2"/>
              <a:buChar char="l"/>
              <a:tabLst/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  <a:endParaRPr lang="en-US" altLang="ja-JP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9C3B1D-7DDB-B944-A7FA-CDD219BBA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1726" y="654554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FC3C591-BE66-FF48-9C48-C127E8404F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8F46385-CA17-6D4D-88AC-66D390D579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3769" y="1028815"/>
            <a:ext cx="676462" cy="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図説な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792775B-33D5-8346-99B3-40A559C9A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04" y="6545547"/>
            <a:ext cx="956478" cy="2254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416163D-BC79-4241-9C30-69347D4AFA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2035" y="5767639"/>
            <a:ext cx="1090361" cy="10903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A060D-60CF-C14B-97FC-5726136A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64348"/>
            <a:ext cx="7886700" cy="551770"/>
          </a:xfrm>
        </p:spPr>
        <p:txBody>
          <a:bodyPr anchor="b">
            <a:noAutofit/>
          </a:bodyPr>
          <a:lstStyle>
            <a:lvl1pPr algn="ctr">
              <a:defRPr sz="3000" b="1" i="0" spc="300"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5F4C30-8549-6741-A1CE-03895BCEE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201359"/>
            <a:ext cx="7884317" cy="4872869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buNone/>
              <a:defRPr sz="2000" b="1" i="0" spc="300">
                <a:latin typeface="+mn-ea"/>
                <a:ea typeface="+mn-ea"/>
              </a:defRPr>
            </a:lvl1pPr>
            <a:lvl2pPr marL="490538" indent="-268288">
              <a:buClr>
                <a:srgbClr val="DF4256"/>
              </a:buClr>
              <a:buFont typeface="Wingdings" pitchFamily="2" charset="2"/>
              <a:buChar char="l"/>
              <a:tabLst/>
              <a:defRPr>
                <a:latin typeface="+mn-ea"/>
                <a:ea typeface="+mn-ea"/>
              </a:defRPr>
            </a:lvl2pPr>
            <a:lvl3pPr marL="714375" indent="-223838">
              <a:buClr>
                <a:srgbClr val="DF4256"/>
              </a:buClr>
              <a:buFont typeface="Wingdings" pitchFamily="2" charset="2"/>
              <a:buChar char="l"/>
              <a:tabLst/>
              <a:defRPr>
                <a:latin typeface="+mn-ea"/>
                <a:ea typeface="+mn-ea"/>
              </a:defRPr>
            </a:lvl3pPr>
            <a:lvl4pPr marL="938213" indent="-179388">
              <a:buClr>
                <a:srgbClr val="DF4256"/>
              </a:buClr>
              <a:buFont typeface="Wingdings" pitchFamily="2" charset="2"/>
              <a:buChar char="l"/>
              <a:tabLst/>
              <a:defRPr>
                <a:latin typeface="+mn-ea"/>
                <a:ea typeface="+mn-ea"/>
              </a:defRPr>
            </a:lvl4pPr>
            <a:lvl5pPr marL="1117600" indent="-179388">
              <a:buClr>
                <a:srgbClr val="DF4256"/>
              </a:buClr>
              <a:buFont typeface="Wingdings" pitchFamily="2" charset="2"/>
              <a:buChar char="l"/>
              <a:tabLst/>
              <a:defRPr>
                <a:latin typeface="+mn-ea"/>
                <a:ea typeface="+mn-ea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9A886A8-B4DD-D54D-8EE6-8500BF8A6E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33769" y="1028815"/>
            <a:ext cx="676462" cy="778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485AE1-7E5A-F248-AF3A-3FC3598E2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1726" y="654554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FC3C591-BE66-FF48-9C48-C127E8404F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29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図形, 正方形&#10;&#10;自動的に生成された説明">
            <a:extLst>
              <a:ext uri="{FF2B5EF4-FFF2-40B4-BE49-F238E27FC236}">
                <a16:creationId xmlns:a16="http://schemas.microsoft.com/office/drawing/2014/main" id="{A1648CF2-4F25-7746-8AD5-F898F9C919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Copyright ©️ Cybozu,Inc., Ltd. All Rights Reserved.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C591-BE66-FF48-9C48-C127E8404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02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6" r:id="rId3"/>
    <p:sldLayoutId id="214748368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jp.cybozu.help/m/ja/" TargetMode="External"/><Relationship Id="rId7" Type="http://schemas.openxmlformats.org/officeDocument/2006/relationships/image" Target="../media/image79.png"/><Relationship Id="rId2" Type="http://schemas.openxmlformats.org/officeDocument/2006/relationships/hyperlink" Target="https://www.cybozu.com/sp/mwf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163DE07-58C6-0B47-B0E7-1CF7DDB5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Copyright ©️ Cybozu,Inc., Ltd. All Rights Reserved.</a:t>
            </a:r>
            <a:endParaRPr kumimoji="1" lang="ja-JP" altLang="en-US" sz="90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7AD45DD-350C-0241-94D2-B5ED6B34B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78227"/>
            <a:ext cx="7772400" cy="163173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クラウド型</a:t>
            </a:r>
            <a:b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グループメーラー</a:t>
            </a:r>
            <a:r>
              <a:rPr lang="ja-JP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のご紹介</a:t>
            </a:r>
            <a:b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【</a:t>
            </a:r>
            <a:r>
              <a:rPr lang="ja-JP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メールワイズ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】</a:t>
            </a:r>
            <a:endParaRPr kumimoji="1" lang="ja-JP" altLang="en-US" dirty="0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66084494-A672-8A4A-B4D8-AA8FF1E0C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262626"/>
                </a:solidFill>
                <a:latin typeface="メイリオ" pitchFamily="50" charset="-128"/>
                <a:ea typeface="メイリオ" pitchFamily="50" charset="-128"/>
              </a:rPr>
              <a:t>サイボウズ株式会社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13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一斉配信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1230945"/>
          </a:xfrm>
        </p:spPr>
        <p:txBody>
          <a:bodyPr>
            <a:normAutofit/>
          </a:bodyPr>
          <a:lstStyle/>
          <a:p>
            <a:r>
              <a:rPr lang="ja-JP" altLang="en-US" sz="1700" b="0" dirty="0"/>
              <a:t>アドレス帳の顧客や、</a:t>
            </a:r>
            <a:r>
              <a:rPr lang="en-US" altLang="ja-JP" sz="1700" b="0" dirty="0"/>
              <a:t>CSV</a:t>
            </a:r>
            <a:r>
              <a:rPr lang="ja-JP" altLang="en-US" sz="1700" b="0" dirty="0"/>
              <a:t>ファイルのリストへメールを一斉配信</a:t>
            </a:r>
            <a:endParaRPr lang="en-US" altLang="ja-JP" sz="1700" b="0" dirty="0"/>
          </a:p>
          <a:p>
            <a:r>
              <a:rPr lang="ja-JP" altLang="en-US" sz="1700" b="0" dirty="0"/>
              <a:t>できます。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14" name="図 2" descr="新規配信 - サイボウズ(R) メールワイズ(R).png">
            <a:extLst>
              <a:ext uri="{FF2B5EF4-FFF2-40B4-BE49-F238E27FC236}">
                <a16:creationId xmlns:a16="http://schemas.microsoft.com/office/drawing/2014/main" id="{92DAD900-0379-4F97-9FAC-F42B78C6F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24" y="2072259"/>
            <a:ext cx="4502150" cy="34417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309262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線吹き出し 2 (枠付き) 12">
            <a:extLst>
              <a:ext uri="{FF2B5EF4-FFF2-40B4-BE49-F238E27FC236}">
                <a16:creationId xmlns:a16="http://schemas.microsoft.com/office/drawing/2014/main" id="{BDC7ED1C-47D8-4645-897B-AFB8F075E63D}"/>
              </a:ext>
            </a:extLst>
          </p:cNvPr>
          <p:cNvSpPr/>
          <p:nvPr/>
        </p:nvSpPr>
        <p:spPr>
          <a:xfrm>
            <a:off x="4903788" y="1865630"/>
            <a:ext cx="3595687" cy="738124"/>
          </a:xfrm>
          <a:prstGeom prst="borderCallout2">
            <a:avLst>
              <a:gd name="adj1" fmla="val 22331"/>
              <a:gd name="adj2" fmla="val -2230"/>
              <a:gd name="adj3" fmla="val 23248"/>
              <a:gd name="adj4" fmla="val -14403"/>
              <a:gd name="adj5" fmla="val 184845"/>
              <a:gd name="adj6" fmla="val -72793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FFFF8B-AE1A-4EEC-BF54-AACE4C207B36}"/>
              </a:ext>
            </a:extLst>
          </p:cNvPr>
          <p:cNvSpPr txBox="1"/>
          <p:nvPr/>
        </p:nvSpPr>
        <p:spPr>
          <a:xfrm>
            <a:off x="4929188" y="1871980"/>
            <a:ext cx="3570287" cy="695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文面へお客様名を自動差し込み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一斉配信であっても、予約語機能を利用して、</a:t>
            </a:r>
            <a:endParaRPr lang="en-US" altLang="ja-JP" sz="1050" dirty="0">
              <a:latin typeface="+mn-lt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文面へ</a:t>
            </a:r>
            <a:r>
              <a:rPr lang="ja-JP" altLang="en-US" sz="1050" b="1" dirty="0">
                <a:latin typeface="+mn-lt"/>
                <a:ea typeface="+mn-ea"/>
              </a:rPr>
              <a:t>お客様の会社名やお名前を自動で挿入</a:t>
            </a:r>
            <a:r>
              <a:rPr lang="ja-JP" altLang="en-US" sz="1050" dirty="0">
                <a:latin typeface="+mn-lt"/>
                <a:ea typeface="+mn-ea"/>
              </a:rPr>
              <a:t>できます。</a:t>
            </a:r>
            <a:endParaRPr lang="en-US" altLang="ja-JP" sz="1050" dirty="0">
              <a:latin typeface="+mn-lt"/>
              <a:ea typeface="+mn-ea"/>
            </a:endParaRPr>
          </a:p>
        </p:txBody>
      </p:sp>
      <p:pic>
        <p:nvPicPr>
          <p:cNvPr id="17" name="図 4" descr="配信先抽出.png">
            <a:extLst>
              <a:ext uri="{FF2B5EF4-FFF2-40B4-BE49-F238E27FC236}">
                <a16:creationId xmlns:a16="http://schemas.microsoft.com/office/drawing/2014/main" id="{4D284FA5-29BC-4DE8-95CA-BD04948D5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4903788" y="3603943"/>
            <a:ext cx="3488988" cy="260483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300361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線吹き出し 2 (枠付き) 16">
            <a:extLst>
              <a:ext uri="{FF2B5EF4-FFF2-40B4-BE49-F238E27FC236}">
                <a16:creationId xmlns:a16="http://schemas.microsoft.com/office/drawing/2014/main" id="{0624FA94-DE73-4855-8CF0-0F59E8D54C79}"/>
              </a:ext>
            </a:extLst>
          </p:cNvPr>
          <p:cNvSpPr/>
          <p:nvPr/>
        </p:nvSpPr>
        <p:spPr>
          <a:xfrm>
            <a:off x="1051720" y="5122926"/>
            <a:ext cx="3621087" cy="1085850"/>
          </a:xfrm>
          <a:prstGeom prst="borderCallout2">
            <a:avLst>
              <a:gd name="adj1" fmla="val 42853"/>
              <a:gd name="adj2" fmla="val 102027"/>
              <a:gd name="adj3" fmla="val 40536"/>
              <a:gd name="adj4" fmla="val 111158"/>
              <a:gd name="adj5" fmla="val 29510"/>
              <a:gd name="adj6" fmla="val 122163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F92317-1268-48E7-9BBA-913F48C94D54}"/>
              </a:ext>
            </a:extLst>
          </p:cNvPr>
          <p:cNvSpPr txBox="1"/>
          <p:nvPr/>
        </p:nvSpPr>
        <p:spPr>
          <a:xfrm>
            <a:off x="1051720" y="5153914"/>
            <a:ext cx="3621087" cy="108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アドレス帳や</a:t>
            </a:r>
            <a:r>
              <a:rPr lang="en-US" altLang="ja-JP" sz="1200" b="1" dirty="0">
                <a:solidFill>
                  <a:srgbClr val="D5083A"/>
                </a:solidFill>
                <a:latin typeface="+mn-ea"/>
                <a:cs typeface="メイリオ"/>
              </a:rPr>
              <a:t>CSV</a:t>
            </a: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ファイルから配信先を選択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/>
              <a:t>条件を指定して宛先を抽出できます。</a:t>
            </a:r>
            <a:endParaRPr lang="en-US" altLang="ja-JP" sz="105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  <a:cs typeface="メイリオ"/>
              </a:rPr>
              <a:t>CSV</a:t>
            </a:r>
            <a:r>
              <a:rPr lang="ja-JP" altLang="en-US" sz="1050" b="1" dirty="0">
                <a:latin typeface="+mn-ea"/>
              </a:rPr>
              <a:t>ファイルも読み込める</a:t>
            </a:r>
            <a:r>
              <a:rPr lang="ja-JP" altLang="en-US" sz="1050" dirty="0"/>
              <a:t>ので、別システムのデータも活用できます。</a:t>
            </a:r>
            <a:endParaRPr lang="en-US" altLang="ja-JP" sz="105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cs typeface="メイリオ"/>
              </a:rPr>
              <a:t>（配信先の上限は、</a:t>
            </a:r>
            <a:r>
              <a:rPr lang="en-US" altLang="ja-JP" sz="1050" dirty="0">
                <a:latin typeface="+mn-ea"/>
                <a:cs typeface="メイリオ"/>
              </a:rPr>
              <a:t>1</a:t>
            </a:r>
            <a:r>
              <a:rPr lang="ja-JP" altLang="en-US" sz="1050" dirty="0">
                <a:latin typeface="+mn-ea"/>
                <a:cs typeface="メイリオ"/>
              </a:rPr>
              <a:t>配信につき</a:t>
            </a:r>
            <a:r>
              <a:rPr lang="en-US" altLang="ja-JP" sz="1050" dirty="0">
                <a:latin typeface="+mn-ea"/>
                <a:cs typeface="メイリオ"/>
              </a:rPr>
              <a:t>10,000</a:t>
            </a:r>
            <a:r>
              <a:rPr lang="ja-JP" altLang="en-US" sz="1050" dirty="0">
                <a:latin typeface="+mn-ea"/>
                <a:cs typeface="メイリオ"/>
              </a:rPr>
              <a:t>件となります）</a:t>
            </a:r>
            <a:endParaRPr lang="en-US" altLang="ja-JP" sz="1050" dirty="0">
              <a:latin typeface="+mn-ea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9534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A948B197-7AF9-04BA-EED4-8F4865E6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0" y="1717649"/>
            <a:ext cx="5435301" cy="3422701"/>
          </a:xfrm>
          <a:prstGeom prst="rect">
            <a:avLst/>
          </a:prstGeom>
          <a:effectLst>
            <a:outerShdw blurRad="328230"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8" name="図 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2C173B1-DD81-07DB-3710-34018246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322" y="3332433"/>
            <a:ext cx="4454348" cy="2765701"/>
          </a:xfrm>
          <a:prstGeom prst="rect">
            <a:avLst/>
          </a:prstGeom>
          <a:effectLst>
            <a:outerShdw blurRad="308823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電話履歴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訪問履歴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1230945"/>
          </a:xfrm>
        </p:spPr>
        <p:txBody>
          <a:bodyPr>
            <a:normAutofit/>
          </a:bodyPr>
          <a:lstStyle/>
          <a:p>
            <a:r>
              <a:rPr lang="ja-JP" altLang="en-US" sz="1700" b="0" dirty="0"/>
              <a:t>メールだけでなく、電話、訪問の履歴も管理できます。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6" name="線吹き出し 2 (枠付き) 13">
            <a:extLst>
              <a:ext uri="{FF2B5EF4-FFF2-40B4-BE49-F238E27FC236}">
                <a16:creationId xmlns:a16="http://schemas.microsoft.com/office/drawing/2014/main" id="{B6370C42-4975-4EDC-900F-39F1DFDEE846}"/>
              </a:ext>
            </a:extLst>
          </p:cNvPr>
          <p:cNvSpPr/>
          <p:nvPr/>
        </p:nvSpPr>
        <p:spPr>
          <a:xfrm>
            <a:off x="4808815" y="2030413"/>
            <a:ext cx="3844855" cy="849304"/>
          </a:xfrm>
          <a:prstGeom prst="borderCallout2">
            <a:avLst>
              <a:gd name="adj1" fmla="val 16501"/>
              <a:gd name="adj2" fmla="val -3427"/>
              <a:gd name="adj3" fmla="val 23248"/>
              <a:gd name="adj4" fmla="val -14403"/>
              <a:gd name="adj5" fmla="val 137657"/>
              <a:gd name="adj6" fmla="val -45977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756562F-01BC-45ED-8A84-C945B1D5F043}"/>
              </a:ext>
            </a:extLst>
          </p:cNvPr>
          <p:cNvSpPr txBox="1"/>
          <p:nvPr/>
        </p:nvSpPr>
        <p:spPr>
          <a:xfrm>
            <a:off x="4934709" y="2083848"/>
            <a:ext cx="3844855" cy="69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メールと合わせて履歴を管理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作成した電話履歴</a:t>
            </a:r>
            <a:r>
              <a:rPr lang="en-US" altLang="ja-JP" sz="1050" dirty="0">
                <a:latin typeface="+mn-lt"/>
                <a:ea typeface="+mn-ea"/>
              </a:rPr>
              <a:t>/</a:t>
            </a:r>
            <a:r>
              <a:rPr lang="ja-JP" altLang="en-US" sz="1050" dirty="0">
                <a:latin typeface="+mn-lt"/>
                <a:ea typeface="+mn-ea"/>
              </a:rPr>
              <a:t>訪問履歴に顧客情報を登録</a:t>
            </a:r>
            <a:r>
              <a:rPr lang="ja-JP" altLang="en-US" sz="1050">
                <a:latin typeface="+mn-lt"/>
                <a:ea typeface="+mn-ea"/>
              </a:rPr>
              <a:t>しておけば、</a:t>
            </a:r>
            <a:r>
              <a:rPr lang="ja-JP" altLang="en-US" sz="1050" b="1" dirty="0">
                <a:latin typeface="+mn-lt"/>
                <a:ea typeface="+mn-ea"/>
              </a:rPr>
              <a:t>メールと合わせて履歴を</a:t>
            </a:r>
            <a:r>
              <a:rPr lang="ja-JP" altLang="en-US" sz="1050" dirty="0">
                <a:latin typeface="+mn-lt"/>
                <a:ea typeface="+mn-ea"/>
              </a:rPr>
              <a:t>管理できます。</a:t>
            </a:r>
            <a:endParaRPr lang="en-US" altLang="ja-JP" sz="1050" dirty="0">
              <a:latin typeface="+mn-lt"/>
              <a:ea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95CC260-40DC-406B-A344-A2C60B5AE10D}"/>
              </a:ext>
            </a:extLst>
          </p:cNvPr>
          <p:cNvSpPr/>
          <p:nvPr/>
        </p:nvSpPr>
        <p:spPr>
          <a:xfrm>
            <a:off x="679517" y="3146423"/>
            <a:ext cx="2825750" cy="282576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C22C490-DAB6-408F-994F-F472F4AD224A}"/>
              </a:ext>
            </a:extLst>
          </p:cNvPr>
          <p:cNvSpPr/>
          <p:nvPr/>
        </p:nvSpPr>
        <p:spPr>
          <a:xfrm>
            <a:off x="4238627" y="4025348"/>
            <a:ext cx="3954462" cy="1331843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線吹き出し 2 (枠付き) 20">
            <a:extLst>
              <a:ext uri="{FF2B5EF4-FFF2-40B4-BE49-F238E27FC236}">
                <a16:creationId xmlns:a16="http://schemas.microsoft.com/office/drawing/2014/main" id="{1835321D-9D1E-4372-B281-4D69273F9327}"/>
              </a:ext>
            </a:extLst>
          </p:cNvPr>
          <p:cNvSpPr/>
          <p:nvPr/>
        </p:nvSpPr>
        <p:spPr>
          <a:xfrm>
            <a:off x="743871" y="5455129"/>
            <a:ext cx="3621087" cy="892175"/>
          </a:xfrm>
          <a:prstGeom prst="borderCallout2">
            <a:avLst>
              <a:gd name="adj1" fmla="val 42853"/>
              <a:gd name="adj2" fmla="val 102027"/>
              <a:gd name="adj3" fmla="val 40536"/>
              <a:gd name="adj4" fmla="val 111158"/>
              <a:gd name="adj5" fmla="val 7733"/>
              <a:gd name="adj6" fmla="val 119436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83758A3-0212-4FDA-8E87-45015D4A6B35}"/>
              </a:ext>
            </a:extLst>
          </p:cNvPr>
          <p:cNvSpPr txBox="1"/>
          <p:nvPr/>
        </p:nvSpPr>
        <p:spPr>
          <a:xfrm>
            <a:off x="743871" y="5531632"/>
            <a:ext cx="3828129" cy="691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入力フォーマットをカスタマイズできる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各履歴の入力項目は、それぞれカスタマイズが可能です。</a:t>
            </a:r>
            <a:endParaRPr lang="en-US" altLang="ja-JP" sz="1050" dirty="0">
              <a:latin typeface="+mn-lt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ea"/>
                <a:cs typeface="メイリオ"/>
              </a:rPr>
              <a:t>フォーマットを統一</a:t>
            </a:r>
            <a:r>
              <a:rPr lang="ja-JP" altLang="en-US" sz="1050" dirty="0">
                <a:latin typeface="+mn-ea"/>
                <a:cs typeface="メイリオ"/>
              </a:rPr>
              <a:t>し、報告の品質</a:t>
            </a:r>
            <a:r>
              <a:rPr lang="ja-JP" altLang="en-US" sz="1050">
                <a:latin typeface="+mn-ea"/>
                <a:cs typeface="メイリオ"/>
              </a:rPr>
              <a:t>を均一にできます</a:t>
            </a:r>
            <a:r>
              <a:rPr lang="ja-JP" altLang="en-US" sz="1050" dirty="0">
                <a:latin typeface="+mn-ea"/>
                <a:cs typeface="メイリオ"/>
              </a:rPr>
              <a:t>。</a:t>
            </a:r>
            <a:endParaRPr lang="en-US" altLang="ja-JP" sz="1050" dirty="0">
              <a:latin typeface="+mn-ea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42123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7949A829-472D-51FA-6C26-8D3237FB6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2" t="33560" r="17978" b="21649"/>
          <a:stretch/>
        </p:blipFill>
        <p:spPr>
          <a:xfrm>
            <a:off x="3168439" y="3918355"/>
            <a:ext cx="5483848" cy="1847445"/>
          </a:xfrm>
          <a:prstGeom prst="rect">
            <a:avLst/>
          </a:prstGeom>
          <a:effectLst>
            <a:outerShdw blurRad="308125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図 4" descr="テーブル&#10;&#10;低い精度で自動的に生成された説明">
            <a:extLst>
              <a:ext uri="{FF2B5EF4-FFF2-40B4-BE49-F238E27FC236}">
                <a16:creationId xmlns:a16="http://schemas.microsoft.com/office/drawing/2014/main" id="{E4335097-89B5-4A34-A39B-E37392339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0" t="16111" r="8824" b="20487"/>
          <a:stretch/>
        </p:blipFill>
        <p:spPr>
          <a:xfrm>
            <a:off x="847493" y="1806041"/>
            <a:ext cx="4774397" cy="2064618"/>
          </a:xfrm>
          <a:prstGeom prst="rect">
            <a:avLst/>
          </a:prstGeom>
          <a:effectLst>
            <a:outerShdw blurRad="313263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集計レポート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840" y="1135194"/>
            <a:ext cx="8641160" cy="551770"/>
          </a:xfrm>
        </p:spPr>
        <p:txBody>
          <a:bodyPr>
            <a:normAutofit/>
          </a:bodyPr>
          <a:lstStyle/>
          <a:p>
            <a:r>
              <a:rPr lang="ja-JP" altLang="en-US" sz="1700" b="0" dirty="0"/>
              <a:t>担当者別や、任意で作成できるカテゴリ別に対応状況を集計できます。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3" name="線吹き出し 2 (枠付き) 15">
            <a:extLst>
              <a:ext uri="{FF2B5EF4-FFF2-40B4-BE49-F238E27FC236}">
                <a16:creationId xmlns:a16="http://schemas.microsoft.com/office/drawing/2014/main" id="{27DDB09F-4F31-492E-9A4C-DC04B0B9C4E2}"/>
              </a:ext>
            </a:extLst>
          </p:cNvPr>
          <p:cNvSpPr/>
          <p:nvPr/>
        </p:nvSpPr>
        <p:spPr>
          <a:xfrm>
            <a:off x="4929188" y="2030414"/>
            <a:ext cx="3595687" cy="703262"/>
          </a:xfrm>
          <a:prstGeom prst="borderCallout2">
            <a:avLst>
              <a:gd name="adj1" fmla="val 16501"/>
              <a:gd name="adj2" fmla="val -3427"/>
              <a:gd name="adj3" fmla="val 23248"/>
              <a:gd name="adj4" fmla="val -14403"/>
              <a:gd name="adj5" fmla="val 84090"/>
              <a:gd name="adj6" fmla="val -63053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461A6F-1824-41C2-BD79-5047BE6F3A6C}"/>
              </a:ext>
            </a:extLst>
          </p:cNvPr>
          <p:cNvSpPr txBox="1"/>
          <p:nvPr/>
        </p:nvSpPr>
        <p:spPr>
          <a:xfrm>
            <a:off x="4929188" y="2060193"/>
            <a:ext cx="3723099" cy="69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担当者別の対応履歴をボタンひとつで集計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各担当者が、指定した期間内にどのくらい対応したのか、すぐにグラフで確認できます。</a:t>
            </a:r>
            <a:endParaRPr lang="en-US" altLang="ja-JP" sz="1050" dirty="0">
              <a:latin typeface="+mn-lt"/>
              <a:ea typeface="+mn-ea"/>
            </a:endParaRPr>
          </a:p>
        </p:txBody>
      </p:sp>
      <p:sp>
        <p:nvSpPr>
          <p:cNvPr id="25" name="線吹き出し 2 (枠付き) 17">
            <a:extLst>
              <a:ext uri="{FF2B5EF4-FFF2-40B4-BE49-F238E27FC236}">
                <a16:creationId xmlns:a16="http://schemas.microsoft.com/office/drawing/2014/main" id="{AD27857D-D63E-43E2-B58C-9F00BB4BAC46}"/>
              </a:ext>
            </a:extLst>
          </p:cNvPr>
          <p:cNvSpPr/>
          <p:nvPr/>
        </p:nvSpPr>
        <p:spPr>
          <a:xfrm>
            <a:off x="432780" y="5137043"/>
            <a:ext cx="2638978" cy="985981"/>
          </a:xfrm>
          <a:prstGeom prst="borderCallout2">
            <a:avLst>
              <a:gd name="adj1" fmla="val 42853"/>
              <a:gd name="adj2" fmla="val 102027"/>
              <a:gd name="adj3" fmla="val 40536"/>
              <a:gd name="adj4" fmla="val 111158"/>
              <a:gd name="adj5" fmla="val -41333"/>
              <a:gd name="adj6" fmla="val 162675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3CD2F8-98FC-4138-AAC7-96A60EB19C67}"/>
              </a:ext>
            </a:extLst>
          </p:cNvPr>
          <p:cNvSpPr txBox="1"/>
          <p:nvPr/>
        </p:nvSpPr>
        <p:spPr>
          <a:xfrm>
            <a:off x="432779" y="5184739"/>
            <a:ext cx="2735660" cy="89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lt"/>
                <a:ea typeface="+mn-ea"/>
              </a:rPr>
              <a:t>カテゴリ別に傾向を分析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業務に合わせて任意のカテゴリを作成し、メール対応時に選択すること</a:t>
            </a:r>
            <a:r>
              <a:rPr lang="ja-JP" altLang="en-US" sz="1050">
                <a:latin typeface="+mn-lt"/>
                <a:ea typeface="+mn-ea"/>
              </a:rPr>
              <a:t>で、</a:t>
            </a:r>
            <a:endParaRPr lang="en-US" altLang="ja-JP" sz="1050" dirty="0">
              <a:latin typeface="+mn-lt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>
                <a:latin typeface="+mn-lt"/>
                <a:ea typeface="+mn-ea"/>
              </a:rPr>
              <a:t>お問い合わせ傾向を分析</a:t>
            </a:r>
            <a:r>
              <a:rPr lang="ja-JP" altLang="en-US" sz="1050" dirty="0">
                <a:latin typeface="+mn-lt"/>
                <a:ea typeface="+mn-ea"/>
              </a:rPr>
              <a:t>できます。</a:t>
            </a:r>
            <a:endParaRPr lang="en-US" altLang="ja-JP" sz="1050" dirty="0"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92440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F8FF9-A949-1D45-B474-480BA3B0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メールワイズの利用イメージ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850519-0F75-A94B-80F5-341E8825C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6751A784-A11A-401D-81BF-46D40F1E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03104"/>
            <a:ext cx="603885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1600" dirty="0">
                <a:ea typeface="メイリオ" pitchFamily="50" charset="-128"/>
              </a:rPr>
              <a:t>メール受信から、対応完了までの流れをご紹介します</a:t>
            </a:r>
          </a:p>
        </p:txBody>
      </p:sp>
    </p:spTree>
    <p:extLst>
      <p:ext uri="{BB962C8B-B14F-4D97-AF65-F5344CB8AC3E}">
        <p14:creationId xmlns:p14="http://schemas.microsoft.com/office/powerpoint/2010/main" val="20215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メールを受信する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737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7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7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7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ブラウザーからメールワイズへアクセスし、「メール受信」ボタンをクリックします。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角丸四角形 11">
            <a:extLst>
              <a:ext uri="{FF2B5EF4-FFF2-40B4-BE49-F238E27FC236}">
                <a16:creationId xmlns:a16="http://schemas.microsoft.com/office/drawing/2014/main" id="{DE59D8CF-F59C-4804-A158-7CE59AE9CD0D}"/>
              </a:ext>
            </a:extLst>
          </p:cNvPr>
          <p:cNvSpPr/>
          <p:nvPr/>
        </p:nvSpPr>
        <p:spPr>
          <a:xfrm>
            <a:off x="5072063" y="2452688"/>
            <a:ext cx="1943100" cy="427037"/>
          </a:xfrm>
          <a:prstGeom prst="roundRect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B6E57640-4A39-4DFD-80FA-DBF6DBFF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325" y="3088719"/>
            <a:ext cx="4224401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メールは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分間隔で</a:t>
            </a:r>
            <a:r>
              <a:rPr lang="ja-JP" altLang="en-US" sz="1600" b="1">
                <a:latin typeface="メイリオ" pitchFamily="50" charset="-128"/>
                <a:ea typeface="メイリオ" pitchFamily="50" charset="-128"/>
              </a:rPr>
              <a:t>自動受信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されます。</a:t>
            </a:r>
            <a:endParaRPr lang="ja-JP" altLang="en-US" sz="120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特定の条件によって</a:t>
            </a:r>
            <a:r>
              <a:rPr lang="ja-JP" altLang="en-US" sz="1600" b="1">
                <a:latin typeface="メイリオ" pitchFamily="50" charset="-128"/>
                <a:ea typeface="メイリオ" pitchFamily="50" charset="-128"/>
              </a:rPr>
              <a:t>担当者を自動で設定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し、メールや、グループウェア「サイボウズ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 Office 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」へ通知することも可能です。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b="1">
                <a:latin typeface="メイリオ" pitchFamily="50" charset="-128"/>
                <a:ea typeface="メイリオ" pitchFamily="50" charset="-128"/>
              </a:rPr>
              <a:t>自動返信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や</a:t>
            </a:r>
            <a:r>
              <a:rPr lang="ja-JP" altLang="en-US" sz="1600" b="1">
                <a:latin typeface="メイリオ" pitchFamily="50" charset="-128"/>
                <a:ea typeface="メイリオ" pitchFamily="50" charset="-128"/>
              </a:rPr>
              <a:t>自動転送</a:t>
            </a: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する機能も搭載しております。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0079C70C-3CF0-40B9-9D45-944F927B2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473008"/>
            <a:ext cx="2005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800" b="1" dirty="0">
                <a:solidFill>
                  <a:schemeClr val="bg1"/>
                </a:solidFill>
                <a:ea typeface="メイリオ" pitchFamily="50" charset="-128"/>
              </a:rPr>
              <a:t>ワンポイント</a:t>
            </a:r>
          </a:p>
        </p:txBody>
      </p:sp>
      <p:pic>
        <p:nvPicPr>
          <p:cNvPr id="13" name="図 1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6D7802D2-D380-9C09-B1FC-3718D8782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235" r="13005" b="5014"/>
          <a:stretch/>
        </p:blipFill>
        <p:spPr>
          <a:xfrm>
            <a:off x="672262" y="1938528"/>
            <a:ext cx="3929063" cy="3787570"/>
          </a:xfrm>
          <a:prstGeom prst="rect">
            <a:avLst/>
          </a:prstGeom>
          <a:effectLst>
            <a:outerShdw blurRad="330303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B93EDD-0686-4D74-AF73-9B1BF40D55E7}"/>
              </a:ext>
            </a:extLst>
          </p:cNvPr>
          <p:cNvSpPr/>
          <p:nvPr/>
        </p:nvSpPr>
        <p:spPr>
          <a:xfrm>
            <a:off x="672262" y="3542826"/>
            <a:ext cx="673459" cy="290945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852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</a:t>
            </a:r>
            <a:r>
              <a:rPr lang="ja-JP" altLang="en-US" dirty="0"/>
              <a:t>メール内容を確認する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737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700" b="0" dirty="0">
                <a:ea typeface="メイリオ" pitchFamily="50" charset="-128"/>
              </a:rPr>
              <a:t>　受信</a:t>
            </a:r>
            <a:r>
              <a:rPr lang="ja-JP" altLang="en-US" sz="1700" b="0">
                <a:ea typeface="メイリオ" pitchFamily="50" charset="-128"/>
              </a:rPr>
              <a:t>したメールの件名を</a:t>
            </a:r>
            <a:r>
              <a:rPr lang="ja-JP" altLang="en-US" sz="1700" b="0" dirty="0">
                <a:ea typeface="メイリオ" pitchFamily="50" charset="-128"/>
              </a:rPr>
              <a:t>クリック</a:t>
            </a:r>
            <a:r>
              <a:rPr lang="ja-JP" altLang="en-US" sz="1700" b="0">
                <a:ea typeface="メイリオ" pitchFamily="50" charset="-128"/>
              </a:rPr>
              <a:t>し、</a:t>
            </a:r>
            <a:br>
              <a:rPr lang="en-US" altLang="ja-JP" sz="1700" b="0" dirty="0">
                <a:ea typeface="メイリオ" pitchFamily="50" charset="-128"/>
              </a:rPr>
            </a:br>
            <a:r>
              <a:rPr lang="ja-JP" altLang="en-US" sz="1700" b="0">
                <a:ea typeface="メイリオ" pitchFamily="50" charset="-128"/>
              </a:rPr>
              <a:t>メールの詳細画面でメール内容</a:t>
            </a:r>
            <a:r>
              <a:rPr lang="ja-JP" altLang="en-US" sz="1700" b="0" dirty="0">
                <a:ea typeface="メイリオ" pitchFamily="50" charset="-128"/>
              </a:rPr>
              <a:t>を確認します。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角丸四角形 11">
            <a:extLst>
              <a:ext uri="{FF2B5EF4-FFF2-40B4-BE49-F238E27FC236}">
                <a16:creationId xmlns:a16="http://schemas.microsoft.com/office/drawing/2014/main" id="{DE59D8CF-F59C-4804-A158-7CE59AE9CD0D}"/>
              </a:ext>
            </a:extLst>
          </p:cNvPr>
          <p:cNvSpPr/>
          <p:nvPr/>
        </p:nvSpPr>
        <p:spPr>
          <a:xfrm>
            <a:off x="5072063" y="2452688"/>
            <a:ext cx="1943100" cy="427037"/>
          </a:xfrm>
          <a:prstGeom prst="roundRect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B6E57640-4A39-4DFD-80FA-DBF6DBFF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3182938"/>
            <a:ext cx="392906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内容に応じて、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他のメンバーを担当者に設定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し、通知することが可能です。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商品や、お問い合わせ内容に応じてカテゴリを設定し、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集計レポートに反映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させることが可能です。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「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履歴を見る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」をクリックして、過去の対応状況を確認できます。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0079C70C-3CF0-40B9-9D45-944F927B2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473008"/>
            <a:ext cx="2005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800" b="1" dirty="0">
                <a:solidFill>
                  <a:schemeClr val="bg1"/>
                </a:solidFill>
                <a:ea typeface="メイリオ" pitchFamily="50" charset="-128"/>
              </a:rPr>
              <a:t>ワンポイント</a:t>
            </a:r>
          </a:p>
        </p:txBody>
      </p:sp>
      <p:pic>
        <p:nvPicPr>
          <p:cNvPr id="13" name="図 1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F73B7322-2C7B-ACFE-ADE4-17B015E99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" t="755" r="35320" b="548"/>
          <a:stretch/>
        </p:blipFill>
        <p:spPr>
          <a:xfrm>
            <a:off x="1172381" y="2965916"/>
            <a:ext cx="2714058" cy="3470986"/>
          </a:xfrm>
          <a:prstGeom prst="rect">
            <a:avLst/>
          </a:prstGeom>
          <a:effectLst>
            <a:outerShdw blurRad="265653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7" name="右矢印 17">
            <a:extLst>
              <a:ext uri="{FF2B5EF4-FFF2-40B4-BE49-F238E27FC236}">
                <a16:creationId xmlns:a16="http://schemas.microsoft.com/office/drawing/2014/main" id="{3D6E4146-E6FA-4142-3913-0124F083DBE8}"/>
              </a:ext>
            </a:extLst>
          </p:cNvPr>
          <p:cNvSpPr/>
          <p:nvPr/>
        </p:nvSpPr>
        <p:spPr>
          <a:xfrm rot="7780764">
            <a:off x="3943071" y="3044997"/>
            <a:ext cx="639763" cy="447675"/>
          </a:xfrm>
          <a:prstGeom prst="rightArrow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6" name="図 1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94098D6-58EF-3C72-AC23-07F8A54B2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8" t="910" r="14785"/>
          <a:stretch/>
        </p:blipFill>
        <p:spPr>
          <a:xfrm>
            <a:off x="575094" y="2090876"/>
            <a:ext cx="4421897" cy="826520"/>
          </a:xfrm>
          <a:prstGeom prst="rect">
            <a:avLst/>
          </a:prstGeom>
          <a:effectLst>
            <a:outerShdw blurRad="280427"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1F51D04-267A-8964-BF6C-6DFF81AC90C9}"/>
              </a:ext>
            </a:extLst>
          </p:cNvPr>
          <p:cNvSpPr/>
          <p:nvPr/>
        </p:nvSpPr>
        <p:spPr>
          <a:xfrm>
            <a:off x="4190583" y="2680970"/>
            <a:ext cx="806408" cy="175856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863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メールに返信する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5" name="角丸四角形 11">
            <a:extLst>
              <a:ext uri="{FF2B5EF4-FFF2-40B4-BE49-F238E27FC236}">
                <a16:creationId xmlns:a16="http://schemas.microsoft.com/office/drawing/2014/main" id="{DE59D8CF-F59C-4804-A158-7CE59AE9CD0D}"/>
              </a:ext>
            </a:extLst>
          </p:cNvPr>
          <p:cNvSpPr/>
          <p:nvPr/>
        </p:nvSpPr>
        <p:spPr>
          <a:xfrm>
            <a:off x="5072063" y="2474202"/>
            <a:ext cx="1943100" cy="427037"/>
          </a:xfrm>
          <a:prstGeom prst="roundRect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B6E57640-4A39-4DFD-80FA-DBF6DBFF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3204452"/>
            <a:ext cx="3929063" cy="20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返信作業中は、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他のメンバー</a:t>
            </a:r>
            <a:r>
              <a:rPr lang="ja-JP" altLang="en-US" sz="1600" b="1">
                <a:latin typeface="メイリオ" pitchFamily="50" charset="-128"/>
                <a:ea typeface="メイリオ" pitchFamily="50" charset="-128"/>
              </a:rPr>
              <a:t>は編集</a:t>
            </a:r>
            <a:br>
              <a:rPr lang="en-US" altLang="ja-JP" sz="1600" b="1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1600" b="1">
                <a:latin typeface="メイリオ" pitchFamily="50" charset="-128"/>
                <a:ea typeface="メイリオ" pitchFamily="50" charset="-128"/>
              </a:rPr>
              <a:t>できない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ので、二重対応を防止します。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よく使う文面は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テンプレート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から呼び出すことが可能です。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すぐに送信せず、他のメンバーに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チェック依頼することも可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能です。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0079C70C-3CF0-40B9-9D45-944F927B2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494522"/>
            <a:ext cx="2005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800" b="1" dirty="0">
                <a:solidFill>
                  <a:schemeClr val="bg1"/>
                </a:solidFill>
                <a:ea typeface="メイリオ" pitchFamily="50" charset="-128"/>
              </a:rPr>
              <a:t>ワンポイント</a:t>
            </a:r>
          </a:p>
        </p:txBody>
      </p:sp>
      <p:pic>
        <p:nvPicPr>
          <p:cNvPr id="7" name="図 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406D9BB-3428-18C5-7DD3-A2025BC3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" b="51211"/>
          <a:stretch/>
        </p:blipFill>
        <p:spPr>
          <a:xfrm>
            <a:off x="741525" y="2123770"/>
            <a:ext cx="3830473" cy="1158445"/>
          </a:xfrm>
          <a:prstGeom prst="rect">
            <a:avLst/>
          </a:prstGeom>
          <a:effectLst>
            <a:outerShdw blurRad="317689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3392EA3-9FBA-B28E-2D4E-69978E8722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1120" y="3361084"/>
            <a:ext cx="3619459" cy="2947086"/>
          </a:xfrm>
          <a:prstGeom prst="rect">
            <a:avLst/>
          </a:prstGeom>
          <a:effectLst>
            <a:outerShdw blurRad="33495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B38F0E13-FE89-B04F-2269-0D6C3142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8083948" cy="92241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ja-JP" altLang="en-US" sz="6000" b="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6000" b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メールの詳細画面を開き「返信する」ボタンをクリックし返信内容を入力します。</a:t>
            </a:r>
            <a:br>
              <a:rPr lang="en-US" altLang="ja-JP" sz="6000" b="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6000" b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この時点で、対応状況が「処理中」に変わります。</a:t>
            </a:r>
            <a:br>
              <a:rPr lang="ja-JP" altLang="en-US" sz="6000" b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6000" b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返信内容を入力したら「送信する」ボタンをクリックして送信完了です</a:t>
            </a:r>
            <a:r>
              <a:rPr lang="ja-JP" altLang="en-US" sz="6000" b="0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。</a:t>
            </a:r>
          </a:p>
          <a:p>
            <a:pPr>
              <a:lnSpc>
                <a:spcPct val="100000"/>
              </a:lnSpc>
            </a:pPr>
            <a:endParaRPr lang="ja-JP" altLang="en-US" sz="1700" b="0" dirty="0">
              <a:ea typeface="メイリオ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9519696-9C7E-CE85-6AD4-C74227604B06}"/>
              </a:ext>
            </a:extLst>
          </p:cNvPr>
          <p:cNvSpPr/>
          <p:nvPr/>
        </p:nvSpPr>
        <p:spPr>
          <a:xfrm>
            <a:off x="1181120" y="3539245"/>
            <a:ext cx="644730" cy="269344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08D9A81-BB7F-F85B-564D-C630B1866438}"/>
              </a:ext>
            </a:extLst>
          </p:cNvPr>
          <p:cNvSpPr/>
          <p:nvPr/>
        </p:nvSpPr>
        <p:spPr>
          <a:xfrm>
            <a:off x="741524" y="2260095"/>
            <a:ext cx="505385" cy="269344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右矢印 17">
            <a:extLst>
              <a:ext uri="{FF2B5EF4-FFF2-40B4-BE49-F238E27FC236}">
                <a16:creationId xmlns:a16="http://schemas.microsoft.com/office/drawing/2014/main" id="{C3ACC8A5-8B49-6872-2B04-52E75693F440}"/>
              </a:ext>
            </a:extLst>
          </p:cNvPr>
          <p:cNvSpPr/>
          <p:nvPr/>
        </p:nvSpPr>
        <p:spPr>
          <a:xfrm rot="3363864">
            <a:off x="551634" y="3434765"/>
            <a:ext cx="639763" cy="447675"/>
          </a:xfrm>
          <a:prstGeom prst="rightArrow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358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F8FF9-A949-1D45-B474-480BA3B0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メールワイズ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×kintone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連携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850519-0F75-A94B-80F5-341E8825C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6751A784-A11A-401D-81BF-46D40F1E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94" y="4003104"/>
            <a:ext cx="6178487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1600" dirty="0">
                <a:ea typeface="メイリオ" pitchFamily="50" charset="-128"/>
              </a:rPr>
              <a:t>サイボウズの</a:t>
            </a:r>
            <a:r>
              <a:rPr lang="en-US" altLang="ja-JP" sz="1600" dirty="0" err="1">
                <a:ea typeface="メイリオ" pitchFamily="50" charset="-128"/>
              </a:rPr>
              <a:t>kintone</a:t>
            </a:r>
            <a:r>
              <a:rPr lang="ja-JP" altLang="en-US" sz="1600" dirty="0">
                <a:ea typeface="メイリオ" pitchFamily="50" charset="-128"/>
              </a:rPr>
              <a:t>と連携して</a:t>
            </a:r>
            <a:r>
              <a:rPr lang="en-US" altLang="ja-JP" sz="1600" dirty="0">
                <a:ea typeface="メイリオ" pitchFamily="50" charset="-128"/>
              </a:rPr>
              <a:t>CRM</a:t>
            </a:r>
            <a:r>
              <a:rPr lang="ja-JP" altLang="en-US" sz="1600" dirty="0">
                <a:ea typeface="メイリオ" pitchFamily="50" charset="-128"/>
              </a:rPr>
              <a:t>として活用ができます。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80039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A35F6-4762-491E-BEDE-C6466588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メールワイズ</a:t>
            </a:r>
            <a:r>
              <a:rPr lang="en-US" altLang="ja-JP" dirty="0"/>
              <a:t>×kintone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8BD2C-21BF-461D-BBD5-1513F08A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20269" y="5996940"/>
            <a:ext cx="2057400" cy="273844"/>
          </a:xfrm>
        </p:spPr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4788AD3-E991-4E15-B9A8-8DC5AE2B9E5D}"/>
              </a:ext>
            </a:extLst>
          </p:cNvPr>
          <p:cNvSpPr/>
          <p:nvPr/>
        </p:nvSpPr>
        <p:spPr>
          <a:xfrm>
            <a:off x="2541143" y="2005994"/>
            <a:ext cx="4523616" cy="1285753"/>
          </a:xfrm>
          <a:prstGeom prst="roundRect">
            <a:avLst>
              <a:gd name="adj" fmla="val 4407"/>
            </a:avLst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10DBF0-3821-484F-AA8A-72A44612D0D0}"/>
              </a:ext>
            </a:extLst>
          </p:cNvPr>
          <p:cNvSpPr txBox="1"/>
          <p:nvPr/>
        </p:nvSpPr>
        <p:spPr>
          <a:xfrm>
            <a:off x="4190753" y="226115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tx2">
                    <a:lumMod val="75000"/>
                  </a:schemeClr>
                </a:solidFill>
              </a:rPr>
              <a:t>顧客情報</a:t>
            </a:r>
            <a:endParaRPr kumimoji="1" lang="en-US" altLang="ja-JP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8F156EE-1079-4F55-BA4D-51E316219D0A}"/>
              </a:ext>
            </a:extLst>
          </p:cNvPr>
          <p:cNvSpPr/>
          <p:nvPr/>
        </p:nvSpPr>
        <p:spPr>
          <a:xfrm>
            <a:off x="2541143" y="3716869"/>
            <a:ext cx="4523609" cy="1285754"/>
          </a:xfrm>
          <a:prstGeom prst="roundRect">
            <a:avLst>
              <a:gd name="adj" fmla="val 4407"/>
            </a:avLst>
          </a:prstGeom>
          <a:noFill/>
          <a:ln>
            <a:solidFill>
              <a:srgbClr val="D50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077A07-E139-458A-835B-4F2F6E1B7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607" y="4141759"/>
            <a:ext cx="1560072" cy="389531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87F928C2-29EB-4E05-90FA-9C190B1FF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206" y="2300676"/>
            <a:ext cx="674684" cy="674684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B3385F45-836C-4E46-9226-AB4028588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063" y="2097095"/>
            <a:ext cx="794058" cy="79405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3A1419-5C6E-4A46-94E6-E3CF45CC03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907" y="2304436"/>
            <a:ext cx="438674" cy="471970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14335379-9E7F-407F-91E5-5BE1067F335F}"/>
              </a:ext>
            </a:extLst>
          </p:cNvPr>
          <p:cNvSpPr/>
          <p:nvPr/>
        </p:nvSpPr>
        <p:spPr>
          <a:xfrm>
            <a:off x="1918104" y="2471628"/>
            <a:ext cx="248973" cy="164363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1C01E7C-7715-43AF-A580-FFA44631A8FD}"/>
              </a:ext>
            </a:extLst>
          </p:cNvPr>
          <p:cNvSpPr/>
          <p:nvPr/>
        </p:nvSpPr>
        <p:spPr>
          <a:xfrm>
            <a:off x="4313484" y="2574138"/>
            <a:ext cx="1323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会社名・住所・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メールアドレス等　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446E5DF1-AF78-473C-AC3F-25EC75A22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206" y="4039920"/>
            <a:ext cx="674684" cy="674684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779F175-F846-49FC-94EF-92657AB4792F}"/>
              </a:ext>
            </a:extLst>
          </p:cNvPr>
          <p:cNvSpPr/>
          <p:nvPr/>
        </p:nvSpPr>
        <p:spPr>
          <a:xfrm>
            <a:off x="4419943" y="4360692"/>
            <a:ext cx="1087595" cy="246221"/>
          </a:xfrm>
          <a:prstGeom prst="rect">
            <a:avLst/>
          </a:prstGeom>
          <a:solidFill>
            <a:srgbClr val="D5083A"/>
          </a:solidFill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</a:rPr>
              <a:t>メール対応履歴</a:t>
            </a:r>
            <a:endParaRPr kumimoji="1" lang="en-US" altLang="ja-JP" sz="10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F939D8-CAF3-470D-ABBA-B87E778CCBD0}"/>
              </a:ext>
            </a:extLst>
          </p:cNvPr>
          <p:cNvSpPr txBox="1"/>
          <p:nvPr/>
        </p:nvSpPr>
        <p:spPr>
          <a:xfrm>
            <a:off x="4169857" y="40399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tx2">
                    <a:lumMod val="75000"/>
                  </a:schemeClr>
                </a:solidFill>
              </a:rPr>
              <a:t>顧客対応履歴</a:t>
            </a:r>
            <a:endParaRPr kumimoji="1" lang="en-US" altLang="ja-JP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B8907AA8-B90A-4C66-989C-F859A3C760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109" y="3984728"/>
            <a:ext cx="458372" cy="45837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8F6D0A-859F-42E4-9C70-01B5FD633D5F}"/>
              </a:ext>
            </a:extLst>
          </p:cNvPr>
          <p:cNvSpPr txBox="1"/>
          <p:nvPr/>
        </p:nvSpPr>
        <p:spPr>
          <a:xfrm>
            <a:off x="2079235" y="2798821"/>
            <a:ext cx="902811" cy="21544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顧客管理アプリ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9D1933D-5E82-4AE0-AC28-A1DDB9051D15}"/>
              </a:ext>
            </a:extLst>
          </p:cNvPr>
          <p:cNvCxnSpPr>
            <a:cxnSpLocks/>
          </p:cNvCxnSpPr>
          <p:nvPr/>
        </p:nvCxnSpPr>
        <p:spPr>
          <a:xfrm>
            <a:off x="5925954" y="2855287"/>
            <a:ext cx="0" cy="2546374"/>
          </a:xfrm>
          <a:prstGeom prst="line">
            <a:avLst/>
          </a:prstGeom>
          <a:ln w="101600">
            <a:solidFill>
              <a:srgbClr val="D5083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31BB7934-15F7-4820-936A-6EBC66A402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055" y="6034310"/>
            <a:ext cx="395321" cy="39532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1CFBF8B-F781-4A6C-92DB-6153A85FBE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315" y="2483343"/>
            <a:ext cx="1496784" cy="331054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D3F8F5F-71C6-44C1-B1F4-066B7AE6D630}"/>
              </a:ext>
            </a:extLst>
          </p:cNvPr>
          <p:cNvCxnSpPr>
            <a:cxnSpLocks/>
          </p:cNvCxnSpPr>
          <p:nvPr/>
        </p:nvCxnSpPr>
        <p:spPr>
          <a:xfrm>
            <a:off x="3766548" y="3053529"/>
            <a:ext cx="0" cy="908222"/>
          </a:xfrm>
          <a:prstGeom prst="line">
            <a:avLst/>
          </a:prstGeom>
          <a:ln w="10160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EC76C0BD-0B09-4293-9137-D46F6CDD5C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310" y="5526747"/>
            <a:ext cx="798442" cy="798442"/>
          </a:xfrm>
          <a:prstGeom prst="rect">
            <a:avLst/>
          </a:prstGeom>
        </p:spPr>
      </p:pic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7D6E523-C79C-48AE-BF71-ED67AF341B10}"/>
              </a:ext>
            </a:extLst>
          </p:cNvPr>
          <p:cNvCxnSpPr>
            <a:cxnSpLocks/>
          </p:cNvCxnSpPr>
          <p:nvPr/>
        </p:nvCxnSpPr>
        <p:spPr>
          <a:xfrm flipH="1">
            <a:off x="1512092" y="5952440"/>
            <a:ext cx="4037804" cy="0"/>
          </a:xfrm>
          <a:prstGeom prst="line">
            <a:avLst/>
          </a:prstGeom>
          <a:ln w="101600">
            <a:solidFill>
              <a:schemeClr val="accent5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C2770F9-4E18-4BFF-A946-10D0B547B2D1}"/>
              </a:ext>
            </a:extLst>
          </p:cNvPr>
          <p:cNvCxnSpPr>
            <a:cxnSpLocks/>
          </p:cNvCxnSpPr>
          <p:nvPr/>
        </p:nvCxnSpPr>
        <p:spPr>
          <a:xfrm>
            <a:off x="1512092" y="3065641"/>
            <a:ext cx="0" cy="2931299"/>
          </a:xfrm>
          <a:prstGeom prst="line">
            <a:avLst/>
          </a:prstGeom>
          <a:ln w="1016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35D3B72-0D04-465D-A01C-92C62C316B41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1892348" y="3028348"/>
            <a:ext cx="1536858" cy="1348914"/>
          </a:xfrm>
          <a:prstGeom prst="line">
            <a:avLst/>
          </a:prstGeom>
          <a:ln w="101600">
            <a:solidFill>
              <a:schemeClr val="accent5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図 57" descr="アイコン&#10;&#10;自動的に生成された説明">
            <a:extLst>
              <a:ext uri="{FF2B5EF4-FFF2-40B4-BE49-F238E27FC236}">
                <a16:creationId xmlns:a16="http://schemas.microsoft.com/office/drawing/2014/main" id="{8BC18F19-4730-42EF-A347-B5FE7988E2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97" y="910900"/>
            <a:ext cx="1036813" cy="1036813"/>
          </a:xfrm>
          <a:prstGeom prst="rect">
            <a:avLst/>
          </a:prstGeom>
        </p:spPr>
      </p:pic>
      <p:sp>
        <p:nvSpPr>
          <p:cNvPr id="59" name="矢印: 右 58">
            <a:extLst>
              <a:ext uri="{FF2B5EF4-FFF2-40B4-BE49-F238E27FC236}">
                <a16:creationId xmlns:a16="http://schemas.microsoft.com/office/drawing/2014/main" id="{B1E51052-E0BD-4536-AFFE-9FFA22679E3F}"/>
              </a:ext>
            </a:extLst>
          </p:cNvPr>
          <p:cNvSpPr/>
          <p:nvPr/>
        </p:nvSpPr>
        <p:spPr>
          <a:xfrm rot="2645117">
            <a:off x="2070504" y="1989294"/>
            <a:ext cx="248973" cy="164363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18CD3F3-B50D-4E66-8736-4FD09F8C6027}"/>
              </a:ext>
            </a:extLst>
          </p:cNvPr>
          <p:cNvSpPr/>
          <p:nvPr/>
        </p:nvSpPr>
        <p:spPr>
          <a:xfrm>
            <a:off x="898143" y="2855287"/>
            <a:ext cx="1209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顧客担当者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9895B36-5C69-463D-8F8A-54040435ED0F}"/>
              </a:ext>
            </a:extLst>
          </p:cNvPr>
          <p:cNvSpPr/>
          <p:nvPr/>
        </p:nvSpPr>
        <p:spPr>
          <a:xfrm>
            <a:off x="6418196" y="6270542"/>
            <a:ext cx="6683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顧客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CC9EC8C6-1D5B-4E68-B958-F994F00B1201}"/>
              </a:ext>
            </a:extLst>
          </p:cNvPr>
          <p:cNvSpPr/>
          <p:nvPr/>
        </p:nvSpPr>
        <p:spPr>
          <a:xfrm>
            <a:off x="357129" y="1737196"/>
            <a:ext cx="2288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顧客担当以外の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チームメンバー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4" name="図 63" descr="アイコン&#10;&#10;自動的に生成された説明">
            <a:extLst>
              <a:ext uri="{FF2B5EF4-FFF2-40B4-BE49-F238E27FC236}">
                <a16:creationId xmlns:a16="http://schemas.microsoft.com/office/drawing/2014/main" id="{C7E13C79-1F01-49C2-979E-88040E1B64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773" y="5413019"/>
            <a:ext cx="463887" cy="463887"/>
          </a:xfrm>
          <a:prstGeom prst="rect">
            <a:avLst/>
          </a:prstGeom>
        </p:spPr>
      </p:pic>
      <p:pic>
        <p:nvPicPr>
          <p:cNvPr id="65" name="図 64" descr="アイコン&#10;&#10;自動的に生成された説明">
            <a:extLst>
              <a:ext uri="{FF2B5EF4-FFF2-40B4-BE49-F238E27FC236}">
                <a16:creationId xmlns:a16="http://schemas.microsoft.com/office/drawing/2014/main" id="{43295DB5-06F0-455D-957E-5F55D37DED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627" y="3511994"/>
            <a:ext cx="246221" cy="246221"/>
          </a:xfrm>
          <a:prstGeom prst="rect">
            <a:avLst/>
          </a:prstGeom>
        </p:spPr>
      </p:pic>
      <p:pic>
        <p:nvPicPr>
          <p:cNvPr id="66" name="図 65" descr="アイコン&#10;&#10;自動的に生成された説明">
            <a:extLst>
              <a:ext uri="{FF2B5EF4-FFF2-40B4-BE49-F238E27FC236}">
                <a16:creationId xmlns:a16="http://schemas.microsoft.com/office/drawing/2014/main" id="{855E4046-CE0A-4FD6-B66F-51B0225210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233" y="3425909"/>
            <a:ext cx="194093" cy="194093"/>
          </a:xfrm>
          <a:prstGeom prst="rect">
            <a:avLst/>
          </a:prstGeom>
        </p:spPr>
      </p:pic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962E99BB-895A-4B41-BC8C-F585E76A96A6}"/>
              </a:ext>
            </a:extLst>
          </p:cNvPr>
          <p:cNvCxnSpPr>
            <a:cxnSpLocks/>
          </p:cNvCxnSpPr>
          <p:nvPr/>
        </p:nvCxnSpPr>
        <p:spPr>
          <a:xfrm>
            <a:off x="6565860" y="2814397"/>
            <a:ext cx="0" cy="2605648"/>
          </a:xfrm>
          <a:prstGeom prst="line">
            <a:avLst/>
          </a:prstGeom>
          <a:ln w="101600">
            <a:solidFill>
              <a:srgbClr val="D5083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05D9AA9F-C130-4D40-B064-34B6008CDC0D}"/>
              </a:ext>
            </a:extLst>
          </p:cNvPr>
          <p:cNvSpPr/>
          <p:nvPr/>
        </p:nvSpPr>
        <p:spPr>
          <a:xfrm>
            <a:off x="3153670" y="5553307"/>
            <a:ext cx="1209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訪問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5461F53-C09E-41D9-8B42-2D77194F8916}"/>
              </a:ext>
            </a:extLst>
          </p:cNvPr>
          <p:cNvSpPr/>
          <p:nvPr/>
        </p:nvSpPr>
        <p:spPr>
          <a:xfrm>
            <a:off x="3170422" y="6108861"/>
            <a:ext cx="1209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電話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E718BB4-18C6-4C00-8AE2-730625D08CFD}"/>
              </a:ext>
            </a:extLst>
          </p:cNvPr>
          <p:cNvSpPr/>
          <p:nvPr/>
        </p:nvSpPr>
        <p:spPr>
          <a:xfrm>
            <a:off x="1381585" y="3738507"/>
            <a:ext cx="1209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訪問記録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23578280-F353-4C08-BE2D-652C2BBA3020}"/>
              </a:ext>
            </a:extLst>
          </p:cNvPr>
          <p:cNvSpPr/>
          <p:nvPr/>
        </p:nvSpPr>
        <p:spPr>
          <a:xfrm>
            <a:off x="2541143" y="3395247"/>
            <a:ext cx="1209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2">
                    <a:lumMod val="75000"/>
                  </a:schemeClr>
                </a:solidFill>
              </a:rPr>
              <a:t>電話記録</a:t>
            </a:r>
            <a:endParaRPr kumimoji="1" lang="en-US" altLang="ja-JP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BE03DA5-8A65-49E0-9E61-DEFCBEA88892}"/>
              </a:ext>
            </a:extLst>
          </p:cNvPr>
          <p:cNvSpPr/>
          <p:nvPr/>
        </p:nvSpPr>
        <p:spPr>
          <a:xfrm>
            <a:off x="4420457" y="4648144"/>
            <a:ext cx="1087081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</a:rPr>
              <a:t>電話・訪問履歴</a:t>
            </a:r>
            <a:endParaRPr kumimoji="1" lang="en-US" altLang="ja-JP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9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1.</a:t>
            </a:r>
            <a:r>
              <a:rPr kumimoji="1" lang="ja-JP" altLang="en-US" dirty="0"/>
              <a:t>メール送受信履歴を</a:t>
            </a:r>
            <a:r>
              <a:rPr kumimoji="1" lang="en-US" altLang="ja-JP" dirty="0"/>
              <a:t>kintone</a:t>
            </a:r>
            <a:r>
              <a:rPr kumimoji="1" lang="ja-JP" altLang="en-US" dirty="0"/>
              <a:t>上で確認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8379286" cy="737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700" b="0" dirty="0">
                <a:ea typeface="メイリオ" pitchFamily="50" charset="-128"/>
              </a:rPr>
              <a:t>問い合わせやメール対応履歴を顧客情報に紐づけて一覧表示できます。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4EBFDF-7CC0-438A-9C5C-778534C9A3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65" r="10862"/>
          <a:stretch/>
        </p:blipFill>
        <p:spPr>
          <a:xfrm>
            <a:off x="524112" y="1938528"/>
            <a:ext cx="4260613" cy="3821109"/>
          </a:xfrm>
          <a:prstGeom prst="rect">
            <a:avLst/>
          </a:prstGeom>
        </p:spPr>
      </p:pic>
      <p:sp>
        <p:nvSpPr>
          <p:cNvPr id="25" name="角丸四角形 11">
            <a:extLst>
              <a:ext uri="{FF2B5EF4-FFF2-40B4-BE49-F238E27FC236}">
                <a16:creationId xmlns:a16="http://schemas.microsoft.com/office/drawing/2014/main" id="{87D4583C-1D2A-4721-8175-835F010E3B67}"/>
              </a:ext>
            </a:extLst>
          </p:cNvPr>
          <p:cNvSpPr/>
          <p:nvPr/>
        </p:nvSpPr>
        <p:spPr>
          <a:xfrm>
            <a:off x="5072063" y="2452688"/>
            <a:ext cx="1943100" cy="427037"/>
          </a:xfrm>
          <a:prstGeom prst="roundRect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テキスト ボックス 9">
            <a:extLst>
              <a:ext uri="{FF2B5EF4-FFF2-40B4-BE49-F238E27FC236}">
                <a16:creationId xmlns:a16="http://schemas.microsoft.com/office/drawing/2014/main" id="{282509ED-7EEA-4C5E-BC45-20F265C7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3182938"/>
            <a:ext cx="3929063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kintone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の顧客管理アプリ上にメールワイズの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メール・電話・訪問の履歴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を一覧で表示できます。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メールワイズを起動・検索する必要なく、</a:t>
            </a:r>
            <a:r>
              <a:rPr lang="en-US" altLang="ja-JP" sz="1600" b="1" dirty="0">
                <a:latin typeface="メイリオ" pitchFamily="50" charset="-128"/>
                <a:ea typeface="メイリオ" pitchFamily="50" charset="-128"/>
              </a:rPr>
              <a:t>kintone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に登録した顧客情報とメールワイズでやり取りした履歴を紐づけて管理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ができます。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7" name="テキスト ボックス 12">
            <a:extLst>
              <a:ext uri="{FF2B5EF4-FFF2-40B4-BE49-F238E27FC236}">
                <a16:creationId xmlns:a16="http://schemas.microsoft.com/office/drawing/2014/main" id="{FB4C4074-B1E9-4878-A0D3-F0900977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473008"/>
            <a:ext cx="2005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800" b="1" dirty="0">
                <a:solidFill>
                  <a:schemeClr val="bg1"/>
                </a:solidFill>
                <a:ea typeface="メイリオ" pitchFamily="50" charset="-128"/>
              </a:rPr>
              <a:t>ワンポイント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659B9B5-708E-4CC0-94B7-A532883B4876}"/>
              </a:ext>
            </a:extLst>
          </p:cNvPr>
          <p:cNvSpPr/>
          <p:nvPr/>
        </p:nvSpPr>
        <p:spPr>
          <a:xfrm>
            <a:off x="524112" y="4722559"/>
            <a:ext cx="2813448" cy="1037078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8A7C8A2-FAA8-4FC3-87EA-A5DF5FC967CA}"/>
              </a:ext>
            </a:extLst>
          </p:cNvPr>
          <p:cNvSpPr txBox="1"/>
          <p:nvPr/>
        </p:nvSpPr>
        <p:spPr>
          <a:xfrm>
            <a:off x="3345911" y="5759637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kintone</a:t>
            </a:r>
            <a:r>
              <a:rPr kumimoji="1" lang="ja-JP" altLang="en-US" sz="900" dirty="0"/>
              <a:t>顧客管理アプリ画面</a:t>
            </a:r>
          </a:p>
        </p:txBody>
      </p:sp>
    </p:spTree>
    <p:extLst>
      <p:ext uri="{BB962C8B-B14F-4D97-AF65-F5344CB8AC3E}">
        <p14:creationId xmlns:p14="http://schemas.microsoft.com/office/powerpoint/2010/main" val="387721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メールワイズとは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1230945"/>
          </a:xfrm>
        </p:spPr>
        <p:txBody>
          <a:bodyPr/>
          <a:lstStyle/>
          <a:p>
            <a:r>
              <a:rPr lang="ja-JP" altLang="en-US" dirty="0">
                <a:ea typeface="メイリオ" pitchFamily="50" charset="-128"/>
              </a:rPr>
              <a:t>　お問い合わせ対応や採用業務などで使う、共通メールアドレス宛のメールを複数のユーザーで共有できるクラウド型グループメーラーです。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8" name="雲形吹き出し 4">
            <a:extLst>
              <a:ext uri="{FF2B5EF4-FFF2-40B4-BE49-F238E27FC236}">
                <a16:creationId xmlns:a16="http://schemas.microsoft.com/office/drawing/2014/main" id="{08F0D56C-A352-4724-A8A3-9A599E5E4263}"/>
              </a:ext>
            </a:extLst>
          </p:cNvPr>
          <p:cNvSpPr/>
          <p:nvPr/>
        </p:nvSpPr>
        <p:spPr bwMode="auto">
          <a:xfrm>
            <a:off x="3373438" y="3348038"/>
            <a:ext cx="2413000" cy="1222375"/>
          </a:xfrm>
          <a:prstGeom prst="cloudCallout">
            <a:avLst>
              <a:gd name="adj1" fmla="val -2741"/>
              <a:gd name="adj2" fmla="val 20942"/>
            </a:avLst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右矢印 6">
            <a:extLst>
              <a:ext uri="{FF2B5EF4-FFF2-40B4-BE49-F238E27FC236}">
                <a16:creationId xmlns:a16="http://schemas.microsoft.com/office/drawing/2014/main" id="{9B61271C-6819-43FE-B518-2B7184C91FBB}"/>
              </a:ext>
            </a:extLst>
          </p:cNvPr>
          <p:cNvSpPr/>
          <p:nvPr/>
        </p:nvSpPr>
        <p:spPr>
          <a:xfrm>
            <a:off x="1177925" y="3246438"/>
            <a:ext cx="2125663" cy="1323975"/>
          </a:xfrm>
          <a:prstGeom prst="rightArrow">
            <a:avLst>
              <a:gd name="adj1" fmla="val 50000"/>
              <a:gd name="adj2" fmla="val 44464"/>
            </a:avLst>
          </a:prstGeom>
          <a:solidFill>
            <a:srgbClr val="CC143D"/>
          </a:solidFill>
          <a:ln>
            <a:solidFill>
              <a:srgbClr val="FFFF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1" name="図形グループ 7">
            <a:extLst>
              <a:ext uri="{FF2B5EF4-FFF2-40B4-BE49-F238E27FC236}">
                <a16:creationId xmlns:a16="http://schemas.microsoft.com/office/drawing/2014/main" id="{61F8B6E5-3734-49DD-B20A-D408B6C85564}"/>
              </a:ext>
            </a:extLst>
          </p:cNvPr>
          <p:cNvGrpSpPr>
            <a:grpSpLocks/>
          </p:cNvGrpSpPr>
          <p:nvPr/>
        </p:nvGrpSpPr>
        <p:grpSpPr bwMode="auto">
          <a:xfrm>
            <a:off x="6791325" y="2844800"/>
            <a:ext cx="930275" cy="842963"/>
            <a:chOff x="6477001" y="1082488"/>
            <a:chExt cx="1373187" cy="1242407"/>
          </a:xfrm>
        </p:grpSpPr>
        <p:pic>
          <p:nvPicPr>
            <p:cNvPr id="12" name="図 8">
              <a:extLst>
                <a:ext uri="{FF2B5EF4-FFF2-40B4-BE49-F238E27FC236}">
                  <a16:creationId xmlns:a16="http://schemas.microsoft.com/office/drawing/2014/main" id="{863D3861-0D31-47D8-A983-B5FA2795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1082488"/>
              <a:ext cx="1373187" cy="124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9" descr="営業 - サイボウズ(R) メールワイズ(R).png">
              <a:extLst>
                <a:ext uri="{FF2B5EF4-FFF2-40B4-BE49-F238E27FC236}">
                  <a16:creationId xmlns:a16="http://schemas.microsoft.com/office/drawing/2014/main" id="{55BA10FB-06BA-4477-91B9-1A9E1793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618" y="1182293"/>
              <a:ext cx="1089696" cy="70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図形グループ 10">
            <a:extLst>
              <a:ext uri="{FF2B5EF4-FFF2-40B4-BE49-F238E27FC236}">
                <a16:creationId xmlns:a16="http://schemas.microsoft.com/office/drawing/2014/main" id="{4135A5E9-C193-4BF7-BF57-5A7F5AA9D6B6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3978275"/>
            <a:ext cx="919162" cy="831850"/>
            <a:chOff x="6488784" y="2449326"/>
            <a:chExt cx="1373187" cy="1242407"/>
          </a:xfrm>
        </p:grpSpPr>
        <p:pic>
          <p:nvPicPr>
            <p:cNvPr id="15" name="図 11">
              <a:extLst>
                <a:ext uri="{FF2B5EF4-FFF2-40B4-BE49-F238E27FC236}">
                  <a16:creationId xmlns:a16="http://schemas.microsoft.com/office/drawing/2014/main" id="{3F1DF543-04A5-46BE-A1C4-AF5603680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84" y="2449326"/>
              <a:ext cx="1373187" cy="124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図 12" descr="営業 - サイボウズ(R) メールワイズ(R).png">
              <a:extLst>
                <a:ext uri="{FF2B5EF4-FFF2-40B4-BE49-F238E27FC236}">
                  <a16:creationId xmlns:a16="http://schemas.microsoft.com/office/drawing/2014/main" id="{FD913939-0842-4DAB-978A-2F01B24A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1" y="2549131"/>
              <a:ext cx="1089696" cy="70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図 15">
            <a:extLst>
              <a:ext uri="{FF2B5EF4-FFF2-40B4-BE49-F238E27FC236}">
                <a16:creationId xmlns:a16="http://schemas.microsoft.com/office/drawing/2014/main" id="{02F5EC23-C879-4376-B1DD-C645321F2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2938463"/>
            <a:ext cx="7699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6">
            <a:extLst>
              <a:ext uri="{FF2B5EF4-FFF2-40B4-BE49-F238E27FC236}">
                <a16:creationId xmlns:a16="http://schemas.microsoft.com/office/drawing/2014/main" id="{6192F407-936C-4FC3-B7F4-7ACA29ABD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75" y="3454400"/>
            <a:ext cx="7699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17">
            <a:extLst>
              <a:ext uri="{FF2B5EF4-FFF2-40B4-BE49-F238E27FC236}">
                <a16:creationId xmlns:a16="http://schemas.microsoft.com/office/drawing/2014/main" id="{E0B9C9E9-DFF6-48B2-AC1D-EED4F06A4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3729038"/>
            <a:ext cx="7699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18">
            <a:extLst>
              <a:ext uri="{FF2B5EF4-FFF2-40B4-BE49-F238E27FC236}">
                <a16:creationId xmlns:a16="http://schemas.microsoft.com/office/drawing/2014/main" id="{C16E97C4-C3BA-4902-BF1D-F61806721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3983038"/>
            <a:ext cx="76993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19">
            <a:extLst>
              <a:ext uri="{FF2B5EF4-FFF2-40B4-BE49-F238E27FC236}">
                <a16:creationId xmlns:a16="http://schemas.microsoft.com/office/drawing/2014/main" id="{09722302-CAEF-4FA1-924C-19B085769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638" y="2938463"/>
            <a:ext cx="7699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0">
            <a:extLst>
              <a:ext uri="{FF2B5EF4-FFF2-40B4-BE49-F238E27FC236}">
                <a16:creationId xmlns:a16="http://schemas.microsoft.com/office/drawing/2014/main" id="{46678466-8127-47BD-87BB-9FA0F7C78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368800"/>
            <a:ext cx="7699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E4A56A1-0D73-43AF-8914-46D1AD8D30DB}"/>
              </a:ext>
            </a:extLst>
          </p:cNvPr>
          <p:cNvSpPr txBox="1"/>
          <p:nvPr/>
        </p:nvSpPr>
        <p:spPr>
          <a:xfrm rot="20954434">
            <a:off x="363272" y="3092441"/>
            <a:ext cx="23391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77800">
                    <a:schemeClr val="bg1"/>
                  </a:glow>
                </a:effectLst>
                <a:latin typeface="メイリオ"/>
                <a:ea typeface="メイリオ"/>
                <a:cs typeface="メイリオ"/>
              </a:rPr>
              <a:t>件名：お見積もりについて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4063852-4529-446B-9D8A-D170F33B9CE8}"/>
              </a:ext>
            </a:extLst>
          </p:cNvPr>
          <p:cNvSpPr txBox="1"/>
          <p:nvPr/>
        </p:nvSpPr>
        <p:spPr>
          <a:xfrm rot="260472">
            <a:off x="273065" y="4492204"/>
            <a:ext cx="276229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rgbClr val="404040"/>
                </a:solidFill>
                <a:effectLst>
                  <a:glow rad="177800">
                    <a:schemeClr val="bg1"/>
                  </a:glow>
                </a:effectLst>
                <a:latin typeface="メイリオ"/>
                <a:ea typeface="メイリオ"/>
                <a:cs typeface="メイリオ"/>
              </a:rPr>
              <a:t>件名：</a:t>
            </a:r>
            <a:r>
              <a:rPr lang="en-US" altLang="ja-JP" sz="1400" b="1" dirty="0">
                <a:solidFill>
                  <a:srgbClr val="404040"/>
                </a:solidFill>
                <a:effectLst>
                  <a:glow rad="177800">
                    <a:schemeClr val="bg1"/>
                  </a:glow>
                </a:effectLst>
                <a:latin typeface="メイリオ"/>
                <a:ea typeface="メイリオ"/>
                <a:cs typeface="メイリオ"/>
              </a:rPr>
              <a:t>Re</a:t>
            </a:r>
            <a:r>
              <a:rPr lang="ja-JP" altLang="en-US" sz="1400" b="1" dirty="0">
                <a:solidFill>
                  <a:srgbClr val="404040"/>
                </a:solidFill>
                <a:effectLst>
                  <a:glow rad="177800">
                    <a:schemeClr val="bg1"/>
                  </a:glow>
                </a:effectLst>
                <a:latin typeface="メイリオ"/>
                <a:ea typeface="メイリオ"/>
                <a:cs typeface="メイリオ"/>
              </a:rPr>
              <a:t>：二次面接の日程変更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7D92AA2-B22A-4DAD-96F8-0AC4D2BA89EA}"/>
              </a:ext>
            </a:extLst>
          </p:cNvPr>
          <p:cNvCxnSpPr>
            <a:stCxn id="12" idx="1"/>
          </p:cNvCxnSpPr>
          <p:nvPr/>
        </p:nvCxnSpPr>
        <p:spPr>
          <a:xfrm flipH="1">
            <a:off x="5786438" y="3267075"/>
            <a:ext cx="1004887" cy="420688"/>
          </a:xfrm>
          <a:prstGeom prst="straightConnector1">
            <a:avLst/>
          </a:prstGeom>
          <a:ln w="57150" cmpd="sng">
            <a:solidFill>
              <a:srgbClr val="CC143D"/>
            </a:solidFill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362BD48-3E8A-4ED1-8A31-BA49BAE820CF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5786438" y="4011613"/>
            <a:ext cx="1016000" cy="382587"/>
          </a:xfrm>
          <a:prstGeom prst="straightConnector1">
            <a:avLst/>
          </a:prstGeom>
          <a:ln w="57150" cmpd="sng">
            <a:solidFill>
              <a:srgbClr val="CC143D"/>
            </a:solidFill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テキスト ボックス 25">
            <a:extLst>
              <a:ext uri="{FF2B5EF4-FFF2-40B4-BE49-F238E27FC236}">
                <a16:creationId xmlns:a16="http://schemas.microsoft.com/office/drawing/2014/main" id="{0BDE8AB3-FB3D-4B76-AB1B-5E1AAAD9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5070475"/>
            <a:ext cx="2852738" cy="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1600" b="1" dirty="0">
                <a:solidFill>
                  <a:srgbClr val="CC143D"/>
                </a:solidFill>
                <a:ea typeface="メイリオ" pitchFamily="50" charset="-128"/>
              </a:rPr>
              <a:t>メールをクラウド上の</a:t>
            </a:r>
            <a:endParaRPr lang="en-US" altLang="ja-JP" sz="1600" b="1" dirty="0">
              <a:solidFill>
                <a:srgbClr val="CC143D"/>
              </a:solidFill>
              <a:ea typeface="メイリオ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1600" b="1" dirty="0">
                <a:solidFill>
                  <a:srgbClr val="CC143D"/>
                </a:solidFill>
                <a:ea typeface="メイリオ" pitchFamily="50" charset="-128"/>
              </a:rPr>
              <a:t>メールワイズで一括受信</a:t>
            </a:r>
          </a:p>
        </p:txBody>
      </p:sp>
      <p:sp>
        <p:nvSpPr>
          <p:cNvPr id="30" name="テキスト ボックス 26">
            <a:extLst>
              <a:ext uri="{FF2B5EF4-FFF2-40B4-BE49-F238E27FC236}">
                <a16:creationId xmlns:a16="http://schemas.microsoft.com/office/drawing/2014/main" id="{C6730A27-2446-4E01-8653-79C638B25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5070475"/>
            <a:ext cx="338931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ja-JP" sz="1600" b="1" dirty="0">
                <a:solidFill>
                  <a:srgbClr val="CC143D"/>
                </a:solidFill>
                <a:latin typeface="メイリオ" pitchFamily="50" charset="-128"/>
                <a:ea typeface="メイリオ" pitchFamily="50" charset="-128"/>
              </a:rPr>
              <a:t>Web</a:t>
            </a:r>
            <a:r>
              <a:rPr lang="ja-JP" altLang="en-US" sz="1600" b="1">
                <a:solidFill>
                  <a:srgbClr val="CC143D"/>
                </a:solidFill>
                <a:ea typeface="メイリオ" pitchFamily="50" charset="-128"/>
              </a:rPr>
              <a:t>ブラウザーから</a:t>
            </a:r>
            <a:endParaRPr lang="en-US" altLang="ja-JP" sz="1600" b="1" dirty="0">
              <a:solidFill>
                <a:srgbClr val="CC143D"/>
              </a:solidFill>
              <a:ea typeface="メイリオ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1600" b="1">
                <a:solidFill>
                  <a:srgbClr val="CC143D"/>
                </a:solidFill>
                <a:ea typeface="メイリオ" pitchFamily="50" charset="-128"/>
              </a:rPr>
              <a:t>メールを送受信、対応を共有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D8DA79E-5C8D-4FD2-8253-0A6F4C1DE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501" y="2657615"/>
            <a:ext cx="988609" cy="98860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924A33D-3E7A-47BF-8C51-6687915E2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957" y="3769224"/>
            <a:ext cx="592795" cy="1106550"/>
          </a:xfrm>
          <a:prstGeom prst="rect">
            <a:avLst/>
          </a:prstGeom>
        </p:spPr>
      </p:pic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43AFD2B8-5BD7-3FE4-9585-A014B528C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5542" y="3646224"/>
            <a:ext cx="1938941" cy="4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4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4347"/>
            <a:ext cx="8183436" cy="551770"/>
          </a:xfrm>
        </p:spPr>
        <p:txBody>
          <a:bodyPr>
            <a:normAutofit/>
          </a:bodyPr>
          <a:lstStyle/>
          <a:p>
            <a:r>
              <a:rPr lang="en-US" altLang="ja-JP" dirty="0"/>
              <a:t>2.kintone</a:t>
            </a:r>
            <a:r>
              <a:rPr lang="ja-JP" altLang="en-US" dirty="0"/>
              <a:t>からワンクリックでメール送信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737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17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17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の顧客管理アプリの詳細画面から直接メールを送ることが</a:t>
            </a:r>
            <a:endParaRPr lang="en-US" altLang="ja-JP" sz="17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7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AB4167-1AB9-4B47-AD29-C46E0E280CD3}"/>
              </a:ext>
            </a:extLst>
          </p:cNvPr>
          <p:cNvSpPr txBox="1"/>
          <p:nvPr/>
        </p:nvSpPr>
        <p:spPr>
          <a:xfrm>
            <a:off x="3023714" y="4866564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kintone</a:t>
            </a:r>
            <a:r>
              <a:rPr kumimoji="1" lang="ja-JP" altLang="en-US" sz="900" dirty="0"/>
              <a:t>顧客管理アプリ画面</a:t>
            </a:r>
          </a:p>
        </p:txBody>
      </p:sp>
      <p:sp>
        <p:nvSpPr>
          <p:cNvPr id="17" name="角丸四角形 11">
            <a:extLst>
              <a:ext uri="{FF2B5EF4-FFF2-40B4-BE49-F238E27FC236}">
                <a16:creationId xmlns:a16="http://schemas.microsoft.com/office/drawing/2014/main" id="{7D7FA768-35B3-447B-ACBF-D3B4535E54B4}"/>
              </a:ext>
            </a:extLst>
          </p:cNvPr>
          <p:cNvSpPr/>
          <p:nvPr/>
        </p:nvSpPr>
        <p:spPr>
          <a:xfrm>
            <a:off x="5072063" y="2452688"/>
            <a:ext cx="1943100" cy="427037"/>
          </a:xfrm>
          <a:prstGeom prst="roundRect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テキスト ボックス 9">
            <a:extLst>
              <a:ext uri="{FF2B5EF4-FFF2-40B4-BE49-F238E27FC236}">
                <a16:creationId xmlns:a16="http://schemas.microsoft.com/office/drawing/2014/main" id="{2134D785-A579-4687-94DB-904D270B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3182938"/>
            <a:ext cx="3929063" cy="19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kintone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の顧客管理アプリの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[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メールを作成する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]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ボタンクリックで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メールの作成・送信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ができます。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メール作成の際に、顧客アプリ上で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メールのテンプレートを選択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できます。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" name="テキスト ボックス 12">
            <a:extLst>
              <a:ext uri="{FF2B5EF4-FFF2-40B4-BE49-F238E27FC236}">
                <a16:creationId xmlns:a16="http://schemas.microsoft.com/office/drawing/2014/main" id="{3AE8087D-32FA-4AFA-93EC-68625658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473008"/>
            <a:ext cx="2005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800" b="1" dirty="0">
                <a:solidFill>
                  <a:schemeClr val="bg1"/>
                </a:solidFill>
                <a:ea typeface="メイリオ" pitchFamily="50" charset="-128"/>
              </a:rPr>
              <a:t>ワンポイント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2BF8B9B-595E-4201-92B2-AE54C9B0F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11" r="62622" b="32858"/>
          <a:stretch/>
        </p:blipFill>
        <p:spPr>
          <a:xfrm>
            <a:off x="1079485" y="2482398"/>
            <a:ext cx="3417903" cy="2334828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E5A4FE5-B7E3-4AC4-A8F4-D47492E9591F}"/>
              </a:ext>
            </a:extLst>
          </p:cNvPr>
          <p:cNvSpPr/>
          <p:nvPr/>
        </p:nvSpPr>
        <p:spPr>
          <a:xfrm>
            <a:off x="2050974" y="3049043"/>
            <a:ext cx="986392" cy="230831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341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3.</a:t>
            </a:r>
            <a:r>
              <a:rPr kumimoji="1" lang="ja-JP" altLang="en-US" dirty="0"/>
              <a:t>送信対象を絞り込み</a:t>
            </a:r>
            <a:r>
              <a:rPr lang="ja-JP" altLang="en-US" dirty="0"/>
              <a:t>、</a:t>
            </a:r>
            <a:r>
              <a:rPr kumimoji="1" lang="ja-JP" altLang="en-US" dirty="0"/>
              <a:t>メールを</a:t>
            </a:r>
            <a:r>
              <a:rPr lang="ja-JP" altLang="en-US" dirty="0"/>
              <a:t>一斉</a:t>
            </a:r>
            <a:r>
              <a:rPr kumimoji="1" lang="ja-JP" altLang="en-US" dirty="0"/>
              <a:t>配信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737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700" b="0" dirty="0">
                <a:ea typeface="メイリオ" pitchFamily="50" charset="-128"/>
              </a:rPr>
              <a:t>顧客管理アプリで絞り込んだ複数の顧客に対して一斉にメール送信</a:t>
            </a:r>
            <a:endParaRPr lang="en-US" altLang="ja-JP" sz="1700" b="0" dirty="0">
              <a:ea typeface="メイリオ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700" b="0" dirty="0">
                <a:ea typeface="メイリオ" pitchFamily="50" charset="-128"/>
              </a:rPr>
              <a:t>することが少ないステップで可能です。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21" name="図 2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3DAD138-7B1D-4BE2-93B5-37CF8515E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81" y="1929472"/>
            <a:ext cx="4187623" cy="1205426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773D149-D7C3-46EE-98CD-C1F1C8387660}"/>
              </a:ext>
            </a:extLst>
          </p:cNvPr>
          <p:cNvSpPr/>
          <p:nvPr/>
        </p:nvSpPr>
        <p:spPr>
          <a:xfrm>
            <a:off x="515756" y="2304288"/>
            <a:ext cx="1697092" cy="302423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2" name="図 11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A4B6FFFE-6C4E-4960-9EAA-EDA9300EC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81" y="3337560"/>
            <a:ext cx="3049283" cy="3120101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CDA47C7-FB33-4DBC-A107-F40FF06EAE2D}"/>
              </a:ext>
            </a:extLst>
          </p:cNvPr>
          <p:cNvSpPr/>
          <p:nvPr/>
        </p:nvSpPr>
        <p:spPr>
          <a:xfrm>
            <a:off x="2416049" y="2321796"/>
            <a:ext cx="1552448" cy="640859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角丸四角形 11">
            <a:extLst>
              <a:ext uri="{FF2B5EF4-FFF2-40B4-BE49-F238E27FC236}">
                <a16:creationId xmlns:a16="http://schemas.microsoft.com/office/drawing/2014/main" id="{5031CCC3-72FD-4D3A-B7C8-C634E266DAA2}"/>
              </a:ext>
            </a:extLst>
          </p:cNvPr>
          <p:cNvSpPr/>
          <p:nvPr/>
        </p:nvSpPr>
        <p:spPr>
          <a:xfrm>
            <a:off x="5072063" y="2452688"/>
            <a:ext cx="1943100" cy="427037"/>
          </a:xfrm>
          <a:prstGeom prst="roundRect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" name="テキスト ボックス 9">
            <a:extLst>
              <a:ext uri="{FF2B5EF4-FFF2-40B4-BE49-F238E27FC236}">
                <a16:creationId xmlns:a16="http://schemas.microsoft.com/office/drawing/2014/main" id="{4F1AF71E-74A8-41C6-B3E9-D46EBD6C8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3182938"/>
            <a:ext cx="3929063" cy="401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ボタンひとつで顧客情報を性別・年齢・最終購入日・購入商品など、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アプローチしたい顧客を様々な条件で絞り込み、リスト化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することができます。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絞り込んだリストに対し、同画面上でメールを送信できます。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r>
              <a:rPr lang="ja-JP" altLang="en-US" sz="1600" b="1" i="1" dirty="0">
                <a:latin typeface="メイリオ" pitchFamily="50" charset="-128"/>
                <a:ea typeface="メイリオ" pitchFamily="50" charset="-128"/>
              </a:rPr>
              <a:t>顧客情報とメール対応が一元化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されるので、アドレス情報を書き出してメーラーに移すなど、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無駄な工数を省く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ことができます。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</a:pPr>
            <a:endParaRPr lang="ja-JP" altLang="en-US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D7073B"/>
              </a:buClr>
              <a:buFont typeface="Wingdings" pitchFamily="2" charset="2"/>
              <a:buChar char="l"/>
            </a:pP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12">
            <a:extLst>
              <a:ext uri="{FF2B5EF4-FFF2-40B4-BE49-F238E27FC236}">
                <a16:creationId xmlns:a16="http://schemas.microsoft.com/office/drawing/2014/main" id="{4F9FBA3D-C62A-4A88-AAC7-400005DB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473008"/>
            <a:ext cx="2005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800" b="1" dirty="0">
                <a:solidFill>
                  <a:schemeClr val="bg1"/>
                </a:solidFill>
                <a:ea typeface="メイリオ" pitchFamily="50" charset="-128"/>
              </a:rPr>
              <a:t>ワンポイント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8F804D9-42D1-49D8-BE3B-0833137F2A39}"/>
              </a:ext>
            </a:extLst>
          </p:cNvPr>
          <p:cNvSpPr txBox="1"/>
          <p:nvPr/>
        </p:nvSpPr>
        <p:spPr>
          <a:xfrm>
            <a:off x="3199881" y="3136259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kintone</a:t>
            </a:r>
            <a:r>
              <a:rPr kumimoji="1" lang="ja-JP" altLang="en-US" sz="900" dirty="0"/>
              <a:t>顧客管理アプリ画面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C279F7-E0B4-4D20-96BA-E5052BEA1C81}"/>
              </a:ext>
            </a:extLst>
          </p:cNvPr>
          <p:cNvSpPr txBox="1"/>
          <p:nvPr/>
        </p:nvSpPr>
        <p:spPr>
          <a:xfrm>
            <a:off x="2554669" y="6184908"/>
            <a:ext cx="1569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メールワイズ一斉配信画面</a:t>
            </a:r>
          </a:p>
        </p:txBody>
      </p:sp>
    </p:spTree>
    <p:extLst>
      <p:ext uri="{BB962C8B-B14F-4D97-AF65-F5344CB8AC3E}">
        <p14:creationId xmlns:p14="http://schemas.microsoft.com/office/powerpoint/2010/main" val="31394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F8FF9-A949-1D45-B474-480BA3B0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メールワイズの活用事例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850519-0F75-A94B-80F5-341E8825C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6751A784-A11A-401D-81BF-46D40F1E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003104"/>
            <a:ext cx="603885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1600" dirty="0">
                <a:ea typeface="メイリオ" pitchFamily="50" charset="-128"/>
              </a:rPr>
              <a:t>様々なシーンでのサイボウズ社内活用事例をご紹介します。</a:t>
            </a: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D87477CD-15DC-45BC-B314-A8D1E81BA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39" y="4521829"/>
            <a:ext cx="273119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営業とアシスタント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人事採用業務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セミナー受付業務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広報業務</a:t>
            </a:r>
          </a:p>
        </p:txBody>
      </p:sp>
    </p:spTree>
    <p:extLst>
      <p:ext uri="{BB962C8B-B14F-4D97-AF65-F5344CB8AC3E}">
        <p14:creationId xmlns:p14="http://schemas.microsoft.com/office/powerpoint/2010/main" val="21679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営業とアシスタント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7" name="図 7" descr="eigyo01.jpeg">
            <a:extLst>
              <a:ext uri="{FF2B5EF4-FFF2-40B4-BE49-F238E27FC236}">
                <a16:creationId xmlns:a16="http://schemas.microsoft.com/office/drawing/2014/main" id="{BB7785AE-1ACD-4F6E-96F8-C5EFCB0B4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14450"/>
            <a:ext cx="29368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734BDEAF-5781-45AC-B99A-47197354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314450"/>
            <a:ext cx="49974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2000" b="1" dirty="0">
                <a:ea typeface="メイリオ" pitchFamily="50" charset="-128"/>
              </a:rPr>
              <a:t>営業の個人アドレス宛のメールを</a:t>
            </a:r>
            <a:endParaRPr lang="en-US" altLang="ja-JP" sz="2000" b="1" dirty="0"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000" b="1" dirty="0">
                <a:ea typeface="メイリオ" pitchFamily="50" charset="-128"/>
              </a:rPr>
              <a:t>アシスタントと共有。</a:t>
            </a:r>
          </a:p>
          <a:p>
            <a:pPr>
              <a:lnSpc>
                <a:spcPct val="120000"/>
              </a:lnSpc>
            </a:pPr>
            <a:r>
              <a:rPr lang="ja-JP" altLang="en-US" sz="2000" b="1" dirty="0">
                <a:ea typeface="メイリオ" pitchFamily="50" charset="-128"/>
              </a:rPr>
              <a:t>質問や日程調整へのレスポンスが向上し、案件対応も効率化。</a:t>
            </a:r>
            <a:endParaRPr lang="en-US" altLang="ja-JP" sz="2000" b="1" dirty="0">
              <a:ea typeface="メイリオ" pitchFamily="50" charset="-128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F9B19A2C-EF54-442F-AE89-C7988110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3059113"/>
            <a:ext cx="4710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200">
                <a:latin typeface="メイリオ" pitchFamily="50" charset="-128"/>
                <a:ea typeface="メイリオ" pitchFamily="50" charset="-128"/>
              </a:rPr>
              <a:t>右：大阪営業所　営業グループリーダー伊藤氏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200">
                <a:latin typeface="メイリオ" pitchFamily="50" charset="-128"/>
                <a:ea typeface="メイリオ" pitchFamily="50" charset="-128"/>
              </a:rPr>
              <a:t>左：同アシスタント　佐々木氏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  <a:p>
            <a:pPr algn="r"/>
            <a:r>
              <a:rPr lang="en-US" altLang="ja-JP" sz="1000" dirty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1000">
                <a:latin typeface="メイリオ" pitchFamily="50" charset="-128"/>
                <a:ea typeface="メイリオ" pitchFamily="50" charset="-128"/>
              </a:rPr>
              <a:t>肩書きは取材当時</a:t>
            </a:r>
            <a:r>
              <a:rPr lang="en-US" altLang="ja-JP" sz="1000" dirty="0">
                <a:latin typeface="メイリオ" pitchFamily="50" charset="-128"/>
                <a:ea typeface="メイリオ" pitchFamily="50" charset="-128"/>
              </a:rPr>
              <a:t>)</a:t>
            </a:r>
            <a:endParaRPr lang="ja-JP" altLang="en-US" sz="100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円/楕円 18">
            <a:extLst>
              <a:ext uri="{FF2B5EF4-FFF2-40B4-BE49-F238E27FC236}">
                <a16:creationId xmlns:a16="http://schemas.microsoft.com/office/drawing/2014/main" id="{9CB44E2E-3713-4626-889D-5CF96430EF3F}"/>
              </a:ext>
            </a:extLst>
          </p:cNvPr>
          <p:cNvSpPr/>
          <p:nvPr/>
        </p:nvSpPr>
        <p:spPr>
          <a:xfrm>
            <a:off x="695325" y="4010025"/>
            <a:ext cx="927100" cy="9271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02271A22-F5DB-4AB6-A102-B83A64CB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4316857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運用方法</a:t>
            </a: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2BE9F54C-81D1-43BB-A082-47E07E142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4124325"/>
            <a:ext cx="71024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ja-JP" altLang="en-US" sz="1600" dirty="0">
                <a:latin typeface="メイリオ" charset="0"/>
                <a:ea typeface="メイリオ" charset="0"/>
                <a:cs typeface="メイリオ" charset="0"/>
              </a:rPr>
              <a:t>アシスタントが対応可能な内容は佐々木氏が返信</a:t>
            </a:r>
            <a:endParaRPr lang="en-US" altLang="ja-JP" sz="1600" dirty="0">
              <a:latin typeface="メイリオ" charset="0"/>
              <a:ea typeface="メイリオ" charset="0"/>
              <a:cs typeface="メイリオ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ja-JP" altLang="en-US" sz="1600" dirty="0">
                <a:latin typeface="メイリオ" charset="0"/>
                <a:ea typeface="メイリオ" charset="0"/>
                <a:cs typeface="メイリオ" charset="0"/>
              </a:rPr>
              <a:t>確認が必要なもの、対応できないもののみ伊藤氏が対応</a:t>
            </a:r>
            <a:endParaRPr lang="en-US" altLang="ja-JP" sz="1600" dirty="0">
              <a:latin typeface="メイリオ" charset="0"/>
              <a:ea typeface="メイリオ" charset="0"/>
              <a:cs typeface="メイリオ" charset="0"/>
            </a:endParaRPr>
          </a:p>
        </p:txBody>
      </p:sp>
      <p:sp>
        <p:nvSpPr>
          <p:cNvPr id="13" name="円/楕円 21">
            <a:extLst>
              <a:ext uri="{FF2B5EF4-FFF2-40B4-BE49-F238E27FC236}">
                <a16:creationId xmlns:a16="http://schemas.microsoft.com/office/drawing/2014/main" id="{2C41648B-75D4-46F9-8353-AF34CB538F8C}"/>
              </a:ext>
            </a:extLst>
          </p:cNvPr>
          <p:cNvSpPr/>
          <p:nvPr/>
        </p:nvSpPr>
        <p:spPr>
          <a:xfrm>
            <a:off x="695325" y="5189538"/>
            <a:ext cx="927100" cy="927100"/>
          </a:xfrm>
          <a:prstGeom prst="ellipse">
            <a:avLst/>
          </a:prstGeom>
          <a:solidFill>
            <a:srgbClr val="D20E3C"/>
          </a:solidFill>
          <a:ln>
            <a:solidFill>
              <a:srgbClr val="D20E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A496E765-0806-48BA-8FEF-C6149BE1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5497513"/>
            <a:ext cx="1108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メリット</a:t>
            </a: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F8D39A7D-DEF6-470C-8C03-4BB66F11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5129213"/>
            <a:ext cx="71024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Clr>
                <a:srgbClr val="D20E3C"/>
              </a:buClr>
              <a:buFont typeface="Arial" pitchFamily="34" charset="0"/>
              <a:buChar char="•"/>
            </a:pP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メール共有前は夕方の帰社後に返信していた質問や日程調整メールへのレスポンスが改善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Clr>
                <a:srgbClr val="D20E3C"/>
              </a:buClr>
              <a:buFont typeface="Arial" pitchFamily="34" charset="0"/>
              <a:buChar char="•"/>
            </a:pPr>
            <a:r>
              <a:rPr lang="ja-JP" altLang="en-US" sz="1600">
                <a:latin typeface="メイリオ" pitchFamily="50" charset="-128"/>
                <a:ea typeface="メイリオ" pitchFamily="50" charset="-128"/>
              </a:rPr>
              <a:t>営業の伊藤氏は案件対応や企画などの業務に集中できる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55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人事採用業務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734BDEAF-5781-45AC-B99A-47197354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314450"/>
            <a:ext cx="499745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面接や説明会もこなしつつ、</a:t>
            </a:r>
            <a:endParaRPr lang="en-US" altLang="ja-JP" sz="2000" b="1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000" b="1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日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</a:rPr>
              <a:t>120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件届くメールにわずか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</a:rPr>
              <a:t>3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人で対応。</a:t>
            </a:r>
            <a:endParaRPr lang="en-US" altLang="ja-JP" sz="20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F9B19A2C-EF54-442F-AE89-C7988110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2886985"/>
            <a:ext cx="4710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右：人事部採用担当　有島氏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左：人事部採用アシスタント　前田氏　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  <a:p>
            <a:pPr algn="r"/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　　　　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en-US" altLang="ja-JP" sz="1000" dirty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</a:rPr>
              <a:t>肩書きは取材当時</a:t>
            </a:r>
            <a:r>
              <a:rPr lang="en-US" altLang="ja-JP" sz="1000" dirty="0">
                <a:latin typeface="メイリオ" pitchFamily="50" charset="-128"/>
                <a:ea typeface="メイリオ" pitchFamily="50" charset="-128"/>
              </a:rPr>
              <a:t>)</a:t>
            </a:r>
            <a:endParaRPr lang="ja-JP" altLang="en-US" sz="1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円/楕円 18">
            <a:extLst>
              <a:ext uri="{FF2B5EF4-FFF2-40B4-BE49-F238E27FC236}">
                <a16:creationId xmlns:a16="http://schemas.microsoft.com/office/drawing/2014/main" id="{9CB44E2E-3713-4626-889D-5CF96430EF3F}"/>
              </a:ext>
            </a:extLst>
          </p:cNvPr>
          <p:cNvSpPr/>
          <p:nvPr/>
        </p:nvSpPr>
        <p:spPr>
          <a:xfrm>
            <a:off x="695325" y="4010025"/>
            <a:ext cx="927100" cy="9271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02271A22-F5DB-4AB6-A102-B83A64CB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4316857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運用方法</a:t>
            </a:r>
          </a:p>
        </p:txBody>
      </p:sp>
      <p:sp>
        <p:nvSpPr>
          <p:cNvPr id="13" name="円/楕円 21">
            <a:extLst>
              <a:ext uri="{FF2B5EF4-FFF2-40B4-BE49-F238E27FC236}">
                <a16:creationId xmlns:a16="http://schemas.microsoft.com/office/drawing/2014/main" id="{2C41648B-75D4-46F9-8353-AF34CB538F8C}"/>
              </a:ext>
            </a:extLst>
          </p:cNvPr>
          <p:cNvSpPr/>
          <p:nvPr/>
        </p:nvSpPr>
        <p:spPr>
          <a:xfrm>
            <a:off x="695325" y="5189538"/>
            <a:ext cx="927100" cy="927100"/>
          </a:xfrm>
          <a:prstGeom prst="ellipse">
            <a:avLst/>
          </a:prstGeom>
          <a:solidFill>
            <a:srgbClr val="D20E3C"/>
          </a:solidFill>
          <a:ln>
            <a:solidFill>
              <a:srgbClr val="D20E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A496E765-0806-48BA-8FEF-C6149BE1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5497513"/>
            <a:ext cx="1108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メリット</a:t>
            </a: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F8D39A7D-DEF6-470C-8C03-4BB66F11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5129213"/>
            <a:ext cx="71024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Clr>
                <a:srgbClr val="D20E3C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日中は面接や説明会で席を外しがちでも「コメント」機能と「ステータス」機能があることで、効率良くアシスタントと連携できる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Clr>
                <a:srgbClr val="D20E3C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担当が休みの場合でも、履歴がわかるので代理対応ができる</a:t>
            </a:r>
          </a:p>
        </p:txBody>
      </p:sp>
      <p:pic>
        <p:nvPicPr>
          <p:cNvPr id="16" name="図 5" descr="recruit01.jpeg">
            <a:extLst>
              <a:ext uri="{FF2B5EF4-FFF2-40B4-BE49-F238E27FC236}">
                <a16:creationId xmlns:a16="http://schemas.microsoft.com/office/drawing/2014/main" id="{3F25F73E-7125-434E-A726-5FE4067A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43" y="1412992"/>
            <a:ext cx="294163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97949A18-129A-4D52-98B2-DCC2C6AE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3992118"/>
            <a:ext cx="7102475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ja-JP" altLang="en-US" sz="1600" dirty="0">
                <a:latin typeface="メイリオ" charset="0"/>
                <a:ea typeface="メイリオ" charset="0"/>
                <a:cs typeface="メイリオ" charset="0"/>
              </a:rPr>
              <a:t>有島氏が返答方針を「コメント機能」を使って指示し、アシスタントの前田氏が返信文面</a:t>
            </a:r>
            <a:r>
              <a:rPr lang="ja-JP" altLang="en-US" sz="1600">
                <a:latin typeface="メイリオ" charset="0"/>
                <a:ea typeface="メイリオ" charset="0"/>
                <a:cs typeface="メイリオ" charset="0"/>
              </a:rPr>
              <a:t>を作成</a:t>
            </a:r>
            <a:endParaRPr lang="ja-JP" altLang="en-US" sz="1600" dirty="0">
              <a:latin typeface="メイリオ" charset="0"/>
              <a:ea typeface="メイリオ" charset="0"/>
              <a:cs typeface="メイリオ" charset="0"/>
            </a:endParaRPr>
          </a:p>
          <a:p>
            <a:pPr>
              <a:lnSpc>
                <a:spcPct val="12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   メール送信前に「ステータス」を送信待ちにし、チェックを受けて送信</a:t>
            </a:r>
          </a:p>
        </p:txBody>
      </p:sp>
    </p:spTree>
    <p:extLst>
      <p:ext uri="{BB962C8B-B14F-4D97-AF65-F5344CB8AC3E}">
        <p14:creationId xmlns:p14="http://schemas.microsoft.com/office/powerpoint/2010/main" val="139237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セミナー受付業務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734BDEAF-5781-45AC-B99A-47197354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314450"/>
            <a:ext cx="499745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「テンプレート」機能の活用で、</a:t>
            </a:r>
            <a:endParaRPr lang="en-US" altLang="ja-JP" sz="2000" b="1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000" b="1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日</a:t>
            </a:r>
            <a:r>
              <a:rPr lang="en-US" altLang="ja-JP" sz="2000" b="1" dirty="0">
                <a:latin typeface="メイリオ" pitchFamily="50" charset="-128"/>
                <a:ea typeface="メイリオ" pitchFamily="50" charset="-128"/>
              </a:rPr>
              <a:t>250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件にもおよぶ</a:t>
            </a:r>
            <a:endParaRPr lang="en-US" altLang="ja-JP" sz="2000" b="1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セミナー事務局のメールに即日対応。</a:t>
            </a:r>
            <a:endParaRPr lang="en-US" altLang="ja-JP" sz="20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F9B19A2C-EF54-442F-AE89-C7988110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3059113"/>
            <a:ext cx="4710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セミナー事務局　岡田氏　　</a:t>
            </a:r>
            <a:r>
              <a:rPr lang="en-US" altLang="ja-JP" sz="1000" dirty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</a:rPr>
              <a:t>肩書きは取材当時</a:t>
            </a:r>
            <a:r>
              <a:rPr lang="en-US" altLang="ja-JP" sz="1000" dirty="0">
                <a:latin typeface="メイリオ" pitchFamily="50" charset="-128"/>
                <a:ea typeface="メイリオ" pitchFamily="50" charset="-128"/>
              </a:rPr>
              <a:t>)</a:t>
            </a:r>
            <a:endParaRPr lang="ja-JP" altLang="en-US" sz="1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円/楕円 18">
            <a:extLst>
              <a:ext uri="{FF2B5EF4-FFF2-40B4-BE49-F238E27FC236}">
                <a16:creationId xmlns:a16="http://schemas.microsoft.com/office/drawing/2014/main" id="{9CB44E2E-3713-4626-889D-5CF96430EF3F}"/>
              </a:ext>
            </a:extLst>
          </p:cNvPr>
          <p:cNvSpPr/>
          <p:nvPr/>
        </p:nvSpPr>
        <p:spPr>
          <a:xfrm>
            <a:off x="695325" y="4010025"/>
            <a:ext cx="927100" cy="9271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02271A22-F5DB-4AB6-A102-B83A64CB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4316857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運用方法</a:t>
            </a:r>
          </a:p>
        </p:txBody>
      </p:sp>
      <p:sp>
        <p:nvSpPr>
          <p:cNvPr id="13" name="円/楕円 21">
            <a:extLst>
              <a:ext uri="{FF2B5EF4-FFF2-40B4-BE49-F238E27FC236}">
                <a16:creationId xmlns:a16="http://schemas.microsoft.com/office/drawing/2014/main" id="{2C41648B-75D4-46F9-8353-AF34CB538F8C}"/>
              </a:ext>
            </a:extLst>
          </p:cNvPr>
          <p:cNvSpPr/>
          <p:nvPr/>
        </p:nvSpPr>
        <p:spPr>
          <a:xfrm>
            <a:off x="695325" y="5189538"/>
            <a:ext cx="927100" cy="927100"/>
          </a:xfrm>
          <a:prstGeom prst="ellipse">
            <a:avLst/>
          </a:prstGeom>
          <a:solidFill>
            <a:srgbClr val="D20E3C"/>
          </a:solidFill>
          <a:ln>
            <a:solidFill>
              <a:srgbClr val="D20E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A496E765-0806-48BA-8FEF-C6149BE1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5497513"/>
            <a:ext cx="1108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メリット</a:t>
            </a: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F8D39A7D-DEF6-470C-8C03-4BB66F11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5129213"/>
            <a:ext cx="71024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Clr>
                <a:srgbClr val="D20E3C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お客様名も自動で挿入できる「テンプレート」を活用することで</a:t>
            </a:r>
            <a:br>
              <a:rPr lang="en-US" altLang="ja-JP" sz="1600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最小限の人数でセミナー事務局を運営できる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Clr>
                <a:srgbClr val="D20E3C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他部署に確認が必要な場合も、メールワイズの画面を共有する</a:t>
            </a:r>
            <a:br>
              <a:rPr lang="en-US" altLang="ja-JP" sz="1600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ことでスムーズに連携できる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97949A18-129A-4D52-98B2-DCC2C6AE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3992118"/>
            <a:ext cx="7102475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ja-JP" altLang="en-US" sz="1600" dirty="0">
                <a:latin typeface="メイリオ" charset="0"/>
                <a:ea typeface="メイリオ" charset="0"/>
                <a:cs typeface="メイリオ" charset="0"/>
              </a:rPr>
              <a:t>セミナー受付時の会場案内は「テンプレート」をあらかじめ作成</a:t>
            </a:r>
            <a:endParaRPr lang="en-US" altLang="ja-JP" sz="1600" dirty="0">
              <a:latin typeface="メイリオ" charset="0"/>
              <a:ea typeface="メイリオ" charset="0"/>
              <a:cs typeface="メイリオ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毎日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17:30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までに受信したメールは、その日のうちに返信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セミナー直前のリマインドや、開催後の資料送付は「一斉配信」を利用</a:t>
            </a:r>
          </a:p>
        </p:txBody>
      </p:sp>
      <p:pic>
        <p:nvPicPr>
          <p:cNvPr id="18" name="図 5" descr="seminar01.jpeg">
            <a:extLst>
              <a:ext uri="{FF2B5EF4-FFF2-40B4-BE49-F238E27FC236}">
                <a16:creationId xmlns:a16="http://schemas.microsoft.com/office/drawing/2014/main" id="{C8E29FA0-A392-4901-A674-4BD411AB5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1414070"/>
            <a:ext cx="29337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57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広報業務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8" name="テキスト ボックス 8">
            <a:extLst>
              <a:ext uri="{FF2B5EF4-FFF2-40B4-BE49-F238E27FC236}">
                <a16:creationId xmlns:a16="http://schemas.microsoft.com/office/drawing/2014/main" id="{734BDEAF-5781-45AC-B99A-47197354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314450"/>
            <a:ext cx="499745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スピーディーな対応で</a:t>
            </a:r>
            <a:endParaRPr lang="en-US" altLang="ja-JP" sz="2000" b="1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000" b="1" dirty="0">
                <a:latin typeface="メイリオ" pitchFamily="50" charset="-128"/>
                <a:ea typeface="メイリオ" pitchFamily="50" charset="-128"/>
              </a:rPr>
              <a:t>メディアとの良好な関係を実現</a:t>
            </a:r>
            <a:endParaRPr lang="en-US" altLang="ja-JP" sz="2000" b="1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F9B19A2C-EF54-442F-AE89-C7988110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2994566"/>
            <a:ext cx="4710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右：社長室広報担当　浅野氏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左：同　椋田氏　</a:t>
            </a:r>
            <a:endParaRPr lang="en-US" altLang="ja-JP" sz="1200" dirty="0">
              <a:latin typeface="メイリオ" pitchFamily="50" charset="-128"/>
              <a:ea typeface="メイリオ" pitchFamily="50" charset="-128"/>
            </a:endParaRPr>
          </a:p>
          <a:p>
            <a:pPr algn="r"/>
            <a:r>
              <a:rPr lang="ja-JP" altLang="en-US" sz="1200" dirty="0">
                <a:latin typeface="メイリオ" pitchFamily="50" charset="-128"/>
                <a:ea typeface="メイリオ" pitchFamily="50" charset="-128"/>
              </a:rPr>
              <a:t>　　　　　</a:t>
            </a:r>
            <a:r>
              <a:rPr lang="en-US" altLang="ja-JP" sz="1000" dirty="0">
                <a:latin typeface="メイリオ" pitchFamily="50" charset="-128"/>
                <a:ea typeface="メイリオ" pitchFamily="50" charset="-128"/>
              </a:rPr>
              <a:t>(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</a:rPr>
              <a:t>肩書きは取材当時</a:t>
            </a:r>
            <a:r>
              <a:rPr lang="en-US" altLang="ja-JP" sz="1000" dirty="0">
                <a:latin typeface="メイリオ" pitchFamily="50" charset="-128"/>
                <a:ea typeface="メイリオ" pitchFamily="50" charset="-128"/>
              </a:rPr>
              <a:t>)</a:t>
            </a:r>
            <a:endParaRPr lang="ja-JP" altLang="en-US" sz="1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円/楕円 18">
            <a:extLst>
              <a:ext uri="{FF2B5EF4-FFF2-40B4-BE49-F238E27FC236}">
                <a16:creationId xmlns:a16="http://schemas.microsoft.com/office/drawing/2014/main" id="{9CB44E2E-3713-4626-889D-5CF96430EF3F}"/>
              </a:ext>
            </a:extLst>
          </p:cNvPr>
          <p:cNvSpPr/>
          <p:nvPr/>
        </p:nvSpPr>
        <p:spPr>
          <a:xfrm>
            <a:off x="695325" y="4010025"/>
            <a:ext cx="927100" cy="9271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2">
            <a:extLst>
              <a:ext uri="{FF2B5EF4-FFF2-40B4-BE49-F238E27FC236}">
                <a16:creationId xmlns:a16="http://schemas.microsoft.com/office/drawing/2014/main" id="{02271A22-F5DB-4AB6-A102-B83A64CB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4316857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運用方法</a:t>
            </a:r>
          </a:p>
        </p:txBody>
      </p:sp>
      <p:sp>
        <p:nvSpPr>
          <p:cNvPr id="13" name="円/楕円 21">
            <a:extLst>
              <a:ext uri="{FF2B5EF4-FFF2-40B4-BE49-F238E27FC236}">
                <a16:creationId xmlns:a16="http://schemas.microsoft.com/office/drawing/2014/main" id="{2C41648B-75D4-46F9-8353-AF34CB538F8C}"/>
              </a:ext>
            </a:extLst>
          </p:cNvPr>
          <p:cNvSpPr/>
          <p:nvPr/>
        </p:nvSpPr>
        <p:spPr>
          <a:xfrm>
            <a:off x="695325" y="5189538"/>
            <a:ext cx="927100" cy="927100"/>
          </a:xfrm>
          <a:prstGeom prst="ellipse">
            <a:avLst/>
          </a:prstGeom>
          <a:solidFill>
            <a:srgbClr val="D20E3C"/>
          </a:solidFill>
          <a:ln>
            <a:solidFill>
              <a:srgbClr val="D20E3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テキスト ボックス 2">
            <a:extLst>
              <a:ext uri="{FF2B5EF4-FFF2-40B4-BE49-F238E27FC236}">
                <a16:creationId xmlns:a16="http://schemas.microsoft.com/office/drawing/2014/main" id="{A496E765-0806-48BA-8FEF-C6149BE1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5497513"/>
            <a:ext cx="1108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メリット</a:t>
            </a:r>
          </a:p>
        </p:txBody>
      </p:sp>
      <p:sp>
        <p:nvSpPr>
          <p:cNvPr id="15" name="テキスト ボックス 2">
            <a:extLst>
              <a:ext uri="{FF2B5EF4-FFF2-40B4-BE49-F238E27FC236}">
                <a16:creationId xmlns:a16="http://schemas.microsoft.com/office/drawing/2014/main" id="{F8D39A7D-DEF6-470C-8C03-4BB66F11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5129213"/>
            <a:ext cx="7102475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Clr>
                <a:srgbClr val="D20E3C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迅速な回答を積み重ねることで、メディアからの信頼度が上がる</a:t>
            </a:r>
          </a:p>
          <a:p>
            <a:pPr>
              <a:lnSpc>
                <a:spcPct val="120000"/>
              </a:lnSpc>
              <a:buClr>
                <a:srgbClr val="D20E3C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追加依頼の場合も過去の履歴を確認して誰でも対応でき、</a:t>
            </a:r>
            <a:br>
              <a:rPr lang="en-US" altLang="ja-JP" sz="1600" dirty="0">
                <a:latin typeface="メイリオ" pitchFamily="50" charset="-128"/>
                <a:ea typeface="メイリオ" pitchFamily="50" charset="-128"/>
              </a:rPr>
            </a:b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担当が休みでも返信が滞らない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97949A18-129A-4D52-98B2-DCC2C6AE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3992118"/>
            <a:ext cx="7102475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Arial"/>
              <a:buChar char="•"/>
              <a:defRPr/>
            </a:pPr>
            <a:r>
              <a:rPr lang="ja-JP" altLang="en-US" sz="1600" dirty="0">
                <a:latin typeface="メイリオ" charset="0"/>
                <a:ea typeface="メイリオ" charset="0"/>
                <a:cs typeface="メイリオ" charset="0"/>
              </a:rPr>
              <a:t>ステータスが「未対応」のメールは、気づいた人が対応する</a:t>
            </a:r>
            <a:endParaRPr lang="en-US" altLang="ja-JP" sz="1600" dirty="0">
              <a:latin typeface="メイリオ" charset="0"/>
              <a:ea typeface="メイリオ" charset="0"/>
              <a:cs typeface="メイリオ" charset="0"/>
            </a:endParaRPr>
          </a:p>
          <a:p>
            <a:pPr>
              <a:lnSpc>
                <a:spcPct val="12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charset="0"/>
                <a:ea typeface="メイリオ" charset="0"/>
                <a:cs typeface="メイリオ" charset="0"/>
              </a:rPr>
              <a:t>　個人宛に届いたものも、返信時に広報用アドレスを</a:t>
            </a:r>
            <a:r>
              <a:rPr lang="en-US" altLang="ja-JP" sz="1600" dirty="0">
                <a:latin typeface="メイリオ" charset="0"/>
                <a:ea typeface="メイリオ" charset="0"/>
                <a:cs typeface="メイリオ" charset="0"/>
              </a:rPr>
              <a:t>cc</a:t>
            </a:r>
            <a:r>
              <a:rPr lang="ja-JP" altLang="en-US" sz="1600" dirty="0">
                <a:latin typeface="メイリオ" charset="0"/>
                <a:ea typeface="メイリオ" charset="0"/>
                <a:cs typeface="メイリオ" charset="0"/>
              </a:rPr>
              <a:t>に入れて共有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1600" dirty="0">
                <a:latin typeface="メイリオ" charset="0"/>
                <a:ea typeface="メイリオ" charset="0"/>
                <a:cs typeface="メイリオ" charset="0"/>
              </a:rPr>
              <a:t>一斉配信を利用してメディアへリリース等を通知</a:t>
            </a:r>
          </a:p>
        </p:txBody>
      </p:sp>
      <p:pic>
        <p:nvPicPr>
          <p:cNvPr id="18" name="図 5" descr="top-513x339.jpeg">
            <a:extLst>
              <a:ext uri="{FF2B5EF4-FFF2-40B4-BE49-F238E27FC236}">
                <a16:creationId xmlns:a16="http://schemas.microsoft.com/office/drawing/2014/main" id="{74AAE0ED-818E-4E58-8A3C-1E5489E89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1384136"/>
            <a:ext cx="295116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885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F8FF9-A949-1D45-B474-480BA3B0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価格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850519-0F75-A94B-80F5-341E8825C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D87477CD-15DC-45BC-B314-A8D1E81BA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39" y="4086932"/>
            <a:ext cx="273119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価格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メールワイズの単位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コースの違い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オプションサービス</a:t>
            </a:r>
          </a:p>
        </p:txBody>
      </p:sp>
    </p:spTree>
    <p:extLst>
      <p:ext uri="{BB962C8B-B14F-4D97-AF65-F5344CB8AC3E}">
        <p14:creationId xmlns:p14="http://schemas.microsoft.com/office/powerpoint/2010/main" val="119558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価格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1437FBA-524F-4CCB-9BD0-3C68624EB08E}"/>
              </a:ext>
            </a:extLst>
          </p:cNvPr>
          <p:cNvGraphicFramePr>
            <a:graphicFrameLocks noGrp="1"/>
          </p:cNvGraphicFramePr>
          <p:nvPr/>
        </p:nvGraphicFramePr>
        <p:xfrm>
          <a:off x="695325" y="2428875"/>
          <a:ext cx="7696200" cy="1276350"/>
        </p:xfrm>
        <a:graphic>
          <a:graphicData uri="http://schemas.openxmlformats.org/drawingml/2006/table">
            <a:tbl>
              <a:tblPr/>
              <a:tblGrid>
                <a:gridCol w="276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月額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年額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スタンダードコース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¥500/ 1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ユーザー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¥5,880 / 1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ユーザー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プレミアムコース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¥1,500/ 1</a:t>
                      </a: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ユーザー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¥17,640 / 1</a:t>
                      </a: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ユーザー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1A4695D1-D29F-4A76-B6DB-F9FB8D0ED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624013"/>
            <a:ext cx="11255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200">
                <a:ea typeface="メイリオ" pitchFamily="50" charset="-128"/>
              </a:rPr>
              <a:t>初期費用</a:t>
            </a:r>
            <a:endParaRPr lang="en-US" altLang="ja-JP" sz="1200" dirty="0">
              <a:ea typeface="メイリオ" pitchFamily="50" charset="-128"/>
            </a:endParaRPr>
          </a:p>
        </p:txBody>
      </p:sp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5EA14AEC-A30D-4587-B18E-8D031BEC8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1624013"/>
            <a:ext cx="11255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200">
                <a:ea typeface="メイリオ" pitchFamily="50" charset="-128"/>
              </a:rPr>
              <a:t>契約期間</a:t>
            </a:r>
            <a:endParaRPr lang="en-US" altLang="ja-JP" sz="1200" dirty="0">
              <a:ea typeface="メイリオ" pitchFamily="50" charset="-128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EFD1FF53-9C7D-496F-90E5-9F461C54C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1401763"/>
            <a:ext cx="112553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ja-JP" altLang="en-US" sz="1200" dirty="0"/>
              <a:t>ディスク</a:t>
            </a:r>
            <a:endParaRPr lang="en-US" altLang="ja-JP" sz="1200" dirty="0"/>
          </a:p>
          <a:p>
            <a:pPr>
              <a:lnSpc>
                <a:spcPct val="120000"/>
              </a:lnSpc>
              <a:defRPr/>
            </a:pPr>
            <a:r>
              <a:rPr lang="ja-JP" altLang="en-US" sz="1200" dirty="0"/>
              <a:t>容量</a:t>
            </a:r>
            <a:endParaRPr lang="en-US" altLang="ja-JP" sz="1200" dirty="0"/>
          </a:p>
          <a:p>
            <a:pPr>
              <a:lnSpc>
                <a:spcPct val="120000"/>
              </a:lnSpc>
              <a:defRPr/>
            </a:pP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/>
              <a:t>ユーザー</a:t>
            </a:r>
            <a:endParaRPr lang="en-US" altLang="ja-JP" sz="1200" dirty="0"/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27DAEACF-D4B9-415F-BB37-6479D65C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1512888"/>
            <a:ext cx="11255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200">
                <a:ea typeface="メイリオ" pitchFamily="50" charset="-128"/>
              </a:rPr>
              <a:t>契約</a:t>
            </a:r>
            <a:endParaRPr lang="en-US" altLang="ja-JP" sz="1200" dirty="0"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>
                <a:ea typeface="メイリオ" pitchFamily="50" charset="-128"/>
              </a:rPr>
              <a:t>ユーザー</a:t>
            </a:r>
            <a:endParaRPr lang="en-US" altLang="ja-JP" sz="1200" dirty="0">
              <a:ea typeface="メイリオ" pitchFamily="50" charset="-128"/>
            </a:endParaRPr>
          </a:p>
        </p:txBody>
      </p:sp>
      <p:sp>
        <p:nvSpPr>
          <p:cNvPr id="10" name="円/楕円 17">
            <a:extLst>
              <a:ext uri="{FF2B5EF4-FFF2-40B4-BE49-F238E27FC236}">
                <a16:creationId xmlns:a16="http://schemas.microsoft.com/office/drawing/2014/main" id="{727BDB90-9554-40DD-9925-5788143FC610}"/>
              </a:ext>
            </a:extLst>
          </p:cNvPr>
          <p:cNvSpPr/>
          <p:nvPr/>
        </p:nvSpPr>
        <p:spPr>
          <a:xfrm>
            <a:off x="1557338" y="1387475"/>
            <a:ext cx="777875" cy="779463"/>
          </a:xfrm>
          <a:prstGeom prst="ellipse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8">
            <a:extLst>
              <a:ext uri="{FF2B5EF4-FFF2-40B4-BE49-F238E27FC236}">
                <a16:creationId xmlns:a16="http://schemas.microsoft.com/office/drawing/2014/main" id="{8B9487BA-E280-4D35-972A-5FE502C6A2CE}"/>
              </a:ext>
            </a:extLst>
          </p:cNvPr>
          <p:cNvSpPr/>
          <p:nvPr/>
        </p:nvSpPr>
        <p:spPr>
          <a:xfrm>
            <a:off x="3552825" y="1387475"/>
            <a:ext cx="777875" cy="779463"/>
          </a:xfrm>
          <a:prstGeom prst="ellipse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9">
            <a:extLst>
              <a:ext uri="{FF2B5EF4-FFF2-40B4-BE49-F238E27FC236}">
                <a16:creationId xmlns:a16="http://schemas.microsoft.com/office/drawing/2014/main" id="{B11C791D-7843-4669-9C01-5F8C6061AEDB}"/>
              </a:ext>
            </a:extLst>
          </p:cNvPr>
          <p:cNvSpPr/>
          <p:nvPr/>
        </p:nvSpPr>
        <p:spPr>
          <a:xfrm>
            <a:off x="5630863" y="1387475"/>
            <a:ext cx="777875" cy="779463"/>
          </a:xfrm>
          <a:prstGeom prst="ellipse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20">
            <a:extLst>
              <a:ext uri="{FF2B5EF4-FFF2-40B4-BE49-F238E27FC236}">
                <a16:creationId xmlns:a16="http://schemas.microsoft.com/office/drawing/2014/main" id="{1CF8FD0B-D53C-4592-949D-0376160DF98E}"/>
              </a:ext>
            </a:extLst>
          </p:cNvPr>
          <p:cNvSpPr/>
          <p:nvPr/>
        </p:nvSpPr>
        <p:spPr>
          <a:xfrm>
            <a:off x="7473950" y="1387475"/>
            <a:ext cx="777875" cy="779463"/>
          </a:xfrm>
          <a:prstGeom prst="ellipse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823B8BD5-61F4-4721-9339-46B01F06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1520825"/>
            <a:ext cx="60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  <a:t>0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5">
            <a:extLst>
              <a:ext uri="{FF2B5EF4-FFF2-40B4-BE49-F238E27FC236}">
                <a16:creationId xmlns:a16="http://schemas.microsoft.com/office/drawing/2014/main" id="{3E437B85-5C57-45AF-BF37-AA2DFF7CA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1501775"/>
            <a:ext cx="858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ヶ月</a:t>
            </a:r>
            <a:r>
              <a:rPr lang="en-US" altLang="ja-JP" sz="1200" dirty="0">
                <a:solidFill>
                  <a:schemeClr val="bg1"/>
                </a:solidFill>
                <a:latin typeface="+mn-ea"/>
                <a:ea typeface="+mn-ea"/>
              </a:rPr>
              <a:t>〜</a:t>
            </a:r>
          </a:p>
        </p:txBody>
      </p:sp>
      <p:sp>
        <p:nvSpPr>
          <p:cNvPr id="16" name="テキスト ボックス 5">
            <a:extLst>
              <a:ext uri="{FF2B5EF4-FFF2-40B4-BE49-F238E27FC236}">
                <a16:creationId xmlns:a16="http://schemas.microsoft.com/office/drawing/2014/main" id="{F7B2AF50-3A23-4B2E-837E-52040BFE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1524230"/>
            <a:ext cx="858837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en-US" altLang="ja-JP" sz="1200" dirty="0">
                <a:solidFill>
                  <a:schemeClr val="bg1"/>
                </a:solidFill>
                <a:latin typeface="+mn-ea"/>
                <a:ea typeface="+mn-ea"/>
              </a:rPr>
              <a:t>GB</a:t>
            </a:r>
          </a:p>
        </p:txBody>
      </p:sp>
      <p:sp>
        <p:nvSpPr>
          <p:cNvPr id="17" name="テキスト ボックス 5">
            <a:extLst>
              <a:ext uri="{FF2B5EF4-FFF2-40B4-BE49-F238E27FC236}">
                <a16:creationId xmlns:a16="http://schemas.microsoft.com/office/drawing/2014/main" id="{22C5CDB2-D4A2-4D69-9F47-4F83CB87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152558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rbel" charset="0"/>
                <a:ea typeface="メイリオ" charset="0"/>
                <a:cs typeface="メイリオ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名</a:t>
            </a:r>
            <a:r>
              <a:rPr lang="en-US" altLang="ja-JP" sz="1200" dirty="0">
                <a:solidFill>
                  <a:schemeClr val="bg1"/>
                </a:solidFill>
                <a:latin typeface="+mn-ea"/>
                <a:ea typeface="+mn-ea"/>
              </a:rPr>
              <a:t>〜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29C4D1-560E-48B3-8C6E-3695D5D34A62}"/>
              </a:ext>
            </a:extLst>
          </p:cNvPr>
          <p:cNvSpPr txBox="1"/>
          <p:nvPr/>
        </p:nvSpPr>
        <p:spPr>
          <a:xfrm>
            <a:off x="695325" y="3813175"/>
            <a:ext cx="7331075" cy="784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※1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ユーザー当たりの価格です。消費税は含みません。</a:t>
            </a:r>
          </a:p>
          <a:p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※2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ユーザーよりご契約いただけます。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3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ユーザー目以降は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ユーザー単位でご契約いただけます。</a:t>
            </a:r>
          </a:p>
          <a:p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メールワイズは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300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ユーザーまでの利用を推奨しております。</a:t>
            </a:r>
            <a:endParaRPr lang="en-US" altLang="ja-JP" sz="9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ユーザー数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×5GB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分のディスク容量をご利用いただけます。</a:t>
            </a:r>
          </a:p>
          <a:p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契約期間は月または年単位となります。月単位の場合、最低契約期間は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ヶ月です。</a:t>
            </a:r>
          </a:p>
        </p:txBody>
      </p:sp>
    </p:spTree>
    <p:extLst>
      <p:ext uri="{BB962C8B-B14F-4D97-AF65-F5344CB8AC3E}">
        <p14:creationId xmlns:p14="http://schemas.microsoft.com/office/powerpoint/2010/main" val="713101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メールワイズの単位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pic>
        <p:nvPicPr>
          <p:cNvPr id="4" name="図 5">
            <a:extLst>
              <a:ext uri="{FF2B5EF4-FFF2-40B4-BE49-F238E27FC236}">
                <a16:creationId xmlns:a16="http://schemas.microsoft.com/office/drawing/2014/main" id="{3B5A2E4A-18D9-4BF2-8321-23B87B08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530225" y="1982360"/>
            <a:ext cx="4033838" cy="230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CCAB6F3-AE98-4B2C-A758-C5FE17B4AD4E}"/>
              </a:ext>
            </a:extLst>
          </p:cNvPr>
          <p:cNvSpPr txBox="1">
            <a:spLocks/>
          </p:cNvSpPr>
          <p:nvPr/>
        </p:nvSpPr>
        <p:spPr>
          <a:xfrm>
            <a:off x="530225" y="1281113"/>
            <a:ext cx="4181475" cy="588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メイリオ" pitchFamily="50" charset="-128"/>
                <a:ea typeface="メイリオ" pitchFamily="50" charset="-128"/>
              </a:rPr>
              <a:t>メールスペース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1CAA4DA-1A11-4A0A-A71A-C109A1AE7CC1}"/>
              </a:ext>
            </a:extLst>
          </p:cNvPr>
          <p:cNvSpPr txBox="1">
            <a:spLocks/>
          </p:cNvSpPr>
          <p:nvPr/>
        </p:nvSpPr>
        <p:spPr bwMode="auto">
          <a:xfrm>
            <a:off x="4765675" y="1281113"/>
            <a:ext cx="415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b="1" dirty="0">
                <a:solidFill>
                  <a:srgbClr val="262626"/>
                </a:solidFill>
                <a:latin typeface="メイリオ" pitchFamily="50" charset="-128"/>
                <a:ea typeface="メイリオ" pitchFamily="50" charset="-128"/>
              </a:rPr>
              <a:t>メールアプリケーション</a:t>
            </a:r>
          </a:p>
        </p:txBody>
      </p:sp>
      <p:grpSp>
        <p:nvGrpSpPr>
          <p:cNvPr id="8" name="図形グループ 2">
            <a:extLst>
              <a:ext uri="{FF2B5EF4-FFF2-40B4-BE49-F238E27FC236}">
                <a16:creationId xmlns:a16="http://schemas.microsoft.com/office/drawing/2014/main" id="{57359B85-7832-4DBF-8FD0-0AB46D3C9774}"/>
              </a:ext>
            </a:extLst>
          </p:cNvPr>
          <p:cNvGrpSpPr>
            <a:grpSpLocks/>
          </p:cNvGrpSpPr>
          <p:nvPr/>
        </p:nvGrpSpPr>
        <p:grpSpPr bwMode="auto">
          <a:xfrm>
            <a:off x="4695824" y="1982360"/>
            <a:ext cx="4029076" cy="2309567"/>
            <a:chOff x="4900612" y="1990313"/>
            <a:chExt cx="4029076" cy="2309429"/>
          </a:xfrm>
        </p:grpSpPr>
        <p:pic>
          <p:nvPicPr>
            <p:cNvPr id="9" name="図 1">
              <a:extLst>
                <a:ext uri="{FF2B5EF4-FFF2-40B4-BE49-F238E27FC236}">
                  <a16:creationId xmlns:a16="http://schemas.microsoft.com/office/drawing/2014/main" id="{D9BBC6A3-F772-47E6-9EE8-C7EE92C05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4916488" y="1990313"/>
              <a:ext cx="4013200" cy="230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93FCE71-882F-405D-8E86-1E887FAB4F0C}"/>
                </a:ext>
              </a:extLst>
            </p:cNvPr>
            <p:cNvSpPr/>
            <p:nvPr/>
          </p:nvSpPr>
          <p:spPr bwMode="auto">
            <a:xfrm>
              <a:off x="5282406" y="2141002"/>
              <a:ext cx="3647281" cy="21179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BCDDDB0-93AF-4574-AC0F-3B6F128CE820}"/>
                </a:ext>
              </a:extLst>
            </p:cNvPr>
            <p:cNvSpPr/>
            <p:nvPr/>
          </p:nvSpPr>
          <p:spPr bwMode="auto">
            <a:xfrm>
              <a:off x="4916488" y="2399377"/>
              <a:ext cx="4013200" cy="174614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FE88A01-3846-45D3-B614-8D47C3D21898}"/>
                </a:ext>
              </a:extLst>
            </p:cNvPr>
            <p:cNvSpPr/>
            <p:nvPr/>
          </p:nvSpPr>
          <p:spPr bwMode="auto">
            <a:xfrm>
              <a:off x="4900612" y="2621972"/>
              <a:ext cx="4029075" cy="1677770"/>
            </a:xfrm>
            <a:prstGeom prst="rect">
              <a:avLst/>
            </a:prstGeom>
            <a:noFill/>
            <a:ln w="28575" cmpd="sng">
              <a:solidFill>
                <a:srgbClr val="D508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1355F31-12F9-4CD9-9AF8-DEDE438DBD53}"/>
                </a:ext>
              </a:extLst>
            </p:cNvPr>
            <p:cNvSpPr/>
            <p:nvPr/>
          </p:nvSpPr>
          <p:spPr bwMode="auto">
            <a:xfrm>
              <a:off x="4916488" y="2135208"/>
              <a:ext cx="371657" cy="217590"/>
            </a:xfrm>
            <a:prstGeom prst="rect">
              <a:avLst/>
            </a:prstGeom>
            <a:noFill/>
            <a:ln>
              <a:solidFill>
                <a:srgbClr val="D5083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B2B9010-D7F6-4241-80DE-A624F7131FF6}"/>
              </a:ext>
            </a:extLst>
          </p:cNvPr>
          <p:cNvSpPr/>
          <p:nvPr/>
        </p:nvSpPr>
        <p:spPr bwMode="auto">
          <a:xfrm>
            <a:off x="530225" y="2376701"/>
            <a:ext cx="4049714" cy="2052638"/>
          </a:xfrm>
          <a:prstGeom prst="rect">
            <a:avLst/>
          </a:prstGeom>
          <a:solidFill>
            <a:schemeClr val="tx2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A0BE5A-D9B0-4CB0-A841-5BC0F498BF4C}"/>
              </a:ext>
            </a:extLst>
          </p:cNvPr>
          <p:cNvSpPr/>
          <p:nvPr/>
        </p:nvSpPr>
        <p:spPr bwMode="auto">
          <a:xfrm>
            <a:off x="460375" y="2127567"/>
            <a:ext cx="4181475" cy="221934"/>
          </a:xfrm>
          <a:prstGeom prst="rect">
            <a:avLst/>
          </a:prstGeom>
          <a:noFill/>
          <a:ln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線吹き出し 2 (枠付き) 28">
            <a:extLst>
              <a:ext uri="{FF2B5EF4-FFF2-40B4-BE49-F238E27FC236}">
                <a16:creationId xmlns:a16="http://schemas.microsoft.com/office/drawing/2014/main" id="{62B6C05C-CB94-40A1-9698-0571E0E014C7}"/>
              </a:ext>
            </a:extLst>
          </p:cNvPr>
          <p:cNvSpPr/>
          <p:nvPr/>
        </p:nvSpPr>
        <p:spPr>
          <a:xfrm>
            <a:off x="698500" y="4568825"/>
            <a:ext cx="3789363" cy="1457325"/>
          </a:xfrm>
          <a:prstGeom prst="borderCallout2">
            <a:avLst>
              <a:gd name="adj1" fmla="val -5789"/>
              <a:gd name="adj2" fmla="val 4422"/>
              <a:gd name="adj3" fmla="val -44590"/>
              <a:gd name="adj4" fmla="val 9536"/>
              <a:gd name="adj5" fmla="val -137271"/>
              <a:gd name="adj6" fmla="val 38471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/>
                <a:cs typeface="メイリオ"/>
              </a:rPr>
              <a:t>「メールアプリケーション」や「アドレス帳」、「一斉配信」などのメールワイズの</a:t>
            </a:r>
            <a:br>
              <a:rPr lang="en-US" altLang="ja-JP" sz="1400" dirty="0">
                <a:solidFill>
                  <a:prstClr val="black"/>
                </a:solidFill>
                <a:latin typeface="メイリオ"/>
                <a:cs typeface="メイリオ"/>
              </a:rPr>
            </a:br>
            <a:r>
              <a:rPr lang="ja-JP" altLang="en-US" sz="1400" dirty="0">
                <a:solidFill>
                  <a:prstClr val="black"/>
                </a:solidFill>
                <a:latin typeface="メイリオ"/>
                <a:cs typeface="メイリオ"/>
              </a:rPr>
              <a:t>各機能をひとつのセットにした単位を</a:t>
            </a:r>
            <a:br>
              <a:rPr lang="en-US" altLang="ja-JP" sz="1400" dirty="0">
                <a:solidFill>
                  <a:prstClr val="black"/>
                </a:solidFill>
                <a:latin typeface="メイリオ"/>
                <a:cs typeface="メイリオ"/>
              </a:rPr>
            </a:br>
            <a:r>
              <a:rPr lang="ja-JP" altLang="en-US" sz="1400" b="1" dirty="0">
                <a:solidFill>
                  <a:prstClr val="black"/>
                </a:solidFill>
                <a:latin typeface="メイリオ"/>
                <a:cs typeface="メイリオ"/>
              </a:rPr>
              <a:t>「スペース」</a:t>
            </a:r>
            <a:r>
              <a:rPr lang="ja-JP" altLang="en-US" sz="1400" dirty="0">
                <a:solidFill>
                  <a:prstClr val="black"/>
                </a:solidFill>
                <a:latin typeface="メイリオ"/>
                <a:cs typeface="メイリオ"/>
              </a:rPr>
              <a:t>と呼びます。</a:t>
            </a:r>
            <a:endParaRPr lang="en-US" altLang="ja-JP" sz="1400" dirty="0">
              <a:solidFill>
                <a:prstClr val="black"/>
              </a:solidFill>
              <a:latin typeface="メイリオ"/>
              <a:cs typeface="メイリオ"/>
            </a:endParaRPr>
          </a:p>
          <a:p>
            <a:pPr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/>
                <a:cs typeface="メイリオ"/>
              </a:rPr>
              <a:t>ひとつのメールワイズには「スペース」を</a:t>
            </a:r>
            <a:br>
              <a:rPr lang="en-US" altLang="ja-JP" sz="1400" dirty="0">
                <a:solidFill>
                  <a:prstClr val="black"/>
                </a:solidFill>
                <a:latin typeface="メイリオ"/>
                <a:cs typeface="メイリオ"/>
              </a:rPr>
            </a:br>
            <a:r>
              <a:rPr lang="ja-JP" altLang="en-US" sz="1400" dirty="0">
                <a:solidFill>
                  <a:prstClr val="black"/>
                </a:solidFill>
                <a:latin typeface="メイリオ"/>
                <a:cs typeface="メイリオ"/>
              </a:rPr>
              <a:t>最大</a:t>
            </a:r>
            <a:r>
              <a:rPr lang="en-US" altLang="ja-JP" sz="1400" dirty="0">
                <a:solidFill>
                  <a:prstClr val="black"/>
                </a:solidFill>
                <a:latin typeface="メイリオ"/>
                <a:cs typeface="メイリオ"/>
              </a:rPr>
              <a:t>5</a:t>
            </a:r>
            <a:r>
              <a:rPr lang="ja-JP" altLang="en-US" sz="1400" dirty="0">
                <a:solidFill>
                  <a:prstClr val="black"/>
                </a:solidFill>
                <a:latin typeface="メイリオ"/>
                <a:cs typeface="メイリオ"/>
              </a:rPr>
              <a:t>つ持たせることができます。</a:t>
            </a:r>
          </a:p>
        </p:txBody>
      </p:sp>
      <p:sp>
        <p:nvSpPr>
          <p:cNvPr id="20" name="線吹き出し 2 (枠付き) 29">
            <a:extLst>
              <a:ext uri="{FF2B5EF4-FFF2-40B4-BE49-F238E27FC236}">
                <a16:creationId xmlns:a16="http://schemas.microsoft.com/office/drawing/2014/main" id="{B3F56C52-1BE9-4FEA-9578-BC36F5B0A4D8}"/>
              </a:ext>
            </a:extLst>
          </p:cNvPr>
          <p:cNvSpPr/>
          <p:nvPr/>
        </p:nvSpPr>
        <p:spPr>
          <a:xfrm>
            <a:off x="5016500" y="4568825"/>
            <a:ext cx="3789363" cy="1457325"/>
          </a:xfrm>
          <a:prstGeom prst="borderCallout2">
            <a:avLst>
              <a:gd name="adj1" fmla="val -5789"/>
              <a:gd name="adj2" fmla="val 4422"/>
              <a:gd name="adj3" fmla="val -20362"/>
              <a:gd name="adj4" fmla="val 6184"/>
              <a:gd name="adj5" fmla="val -49082"/>
              <a:gd name="adj6" fmla="val 23946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>
                <a:latin typeface="メイリオ"/>
                <a:cs typeface="メイリオ"/>
              </a:rPr>
              <a:t>メールをやり取りするひとつの場を</a:t>
            </a:r>
            <a:r>
              <a:rPr lang="ja-JP" altLang="en-US" sz="1400" b="1" dirty="0">
                <a:latin typeface="メイリオ"/>
                <a:cs typeface="メイリオ"/>
              </a:rPr>
              <a:t>「メールアプリケーション」</a:t>
            </a:r>
            <a:r>
              <a:rPr lang="ja-JP" altLang="en-US" sz="1400" dirty="0">
                <a:latin typeface="メイリオ"/>
                <a:cs typeface="メイリオ"/>
              </a:rPr>
              <a:t>といいます。</a:t>
            </a:r>
            <a:endParaRPr lang="en-US" altLang="ja-JP" sz="1400" dirty="0">
              <a:latin typeface="メイリオ"/>
              <a:cs typeface="メイリオ"/>
            </a:endParaRPr>
          </a:p>
          <a:p>
            <a:pPr>
              <a:defRPr/>
            </a:pPr>
            <a:r>
              <a:rPr lang="ja-JP" altLang="en-US" sz="1400" dirty="0">
                <a:latin typeface="メイリオ"/>
                <a:cs typeface="メイリオ"/>
              </a:rPr>
              <a:t>ひとつの「メールアプリケーション」には</a:t>
            </a:r>
            <a:endParaRPr lang="en-US" altLang="ja-JP" sz="1400" dirty="0">
              <a:latin typeface="メイリオ"/>
              <a:cs typeface="メイリオ"/>
            </a:endParaRPr>
          </a:p>
          <a:p>
            <a:pPr>
              <a:defRPr/>
            </a:pPr>
            <a:r>
              <a:rPr lang="en-US" altLang="ja-JP" sz="1400" dirty="0">
                <a:latin typeface="メイリオ"/>
                <a:cs typeface="メイリオ"/>
              </a:rPr>
              <a:t>10</a:t>
            </a:r>
            <a:r>
              <a:rPr lang="ja-JP" altLang="en-US" sz="1400" dirty="0">
                <a:latin typeface="メイリオ"/>
                <a:cs typeface="メイリオ"/>
              </a:rPr>
              <a:t>個のメールアカウントを登録し、</a:t>
            </a:r>
            <a:endParaRPr lang="en-US" altLang="ja-JP" sz="1400" dirty="0">
              <a:latin typeface="メイリオ"/>
              <a:cs typeface="メイリオ"/>
            </a:endParaRPr>
          </a:p>
          <a:p>
            <a:pPr>
              <a:defRPr/>
            </a:pPr>
            <a:r>
              <a:rPr lang="ja-JP" altLang="en-US" sz="1400" dirty="0">
                <a:latin typeface="メイリオ"/>
                <a:cs typeface="メイリオ"/>
              </a:rPr>
              <a:t>やり取りすることができます。</a:t>
            </a:r>
            <a:endParaRPr lang="en-US" altLang="ja-JP" sz="1400" dirty="0">
              <a:latin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9159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なぜメールワイズが必要？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1605849"/>
          </a:xfrm>
        </p:spPr>
        <p:txBody>
          <a:bodyPr>
            <a:normAutofit fontScale="92500"/>
          </a:bodyPr>
          <a:lstStyle/>
          <a:p>
            <a:r>
              <a:rPr lang="ja-JP" altLang="en-US" sz="1800" dirty="0">
                <a:ea typeface="メイリオ" pitchFamily="50" charset="-128"/>
              </a:rPr>
              <a:t>  個人のメールソフトでは、誰かが対応しているはずと思っていて結局誰も対応していない、ということが起こりがち。</a:t>
            </a:r>
            <a:endParaRPr lang="en-US" altLang="ja-JP" sz="1800" dirty="0">
              <a:ea typeface="メイリオ" pitchFamily="50" charset="-128"/>
            </a:endParaRPr>
          </a:p>
          <a:p>
            <a:r>
              <a:rPr lang="ja-JP" altLang="en-US" sz="1800" dirty="0">
                <a:ea typeface="メイリオ" pitchFamily="50" charset="-128"/>
              </a:rPr>
              <a:t>　メールワイズでは、誰がいつどのような対応をしているのかみんなで確認できるので、対応漏れや二重対応の心配がありません。</a:t>
            </a:r>
            <a:endParaRPr lang="en-US" altLang="ja-JP" sz="1800" dirty="0">
              <a:ea typeface="メイリオ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7" name="図 4" descr="flow.png">
            <a:extLst>
              <a:ext uri="{FF2B5EF4-FFF2-40B4-BE49-F238E27FC236}">
                <a16:creationId xmlns:a16="http://schemas.microsoft.com/office/drawing/2014/main" id="{634DF497-9124-474C-BDD3-6BAB21601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2841625"/>
            <a:ext cx="81438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DC0A6F-C809-4250-A186-9FDD9089F826}"/>
              </a:ext>
            </a:extLst>
          </p:cNvPr>
          <p:cNvSpPr/>
          <p:nvPr/>
        </p:nvSpPr>
        <p:spPr>
          <a:xfrm>
            <a:off x="973138" y="5018088"/>
            <a:ext cx="3352800" cy="11191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928C59A-2D66-44FF-A8C4-84835BFB470C}"/>
              </a:ext>
            </a:extLst>
          </p:cNvPr>
          <p:cNvSpPr/>
          <p:nvPr/>
        </p:nvSpPr>
        <p:spPr>
          <a:xfrm>
            <a:off x="5010150" y="5018088"/>
            <a:ext cx="3351213" cy="1119187"/>
          </a:xfrm>
          <a:prstGeom prst="rect">
            <a:avLst/>
          </a:prstGeom>
          <a:solidFill>
            <a:srgbClr val="FCDDD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テキスト ボックス 10">
            <a:extLst>
              <a:ext uri="{FF2B5EF4-FFF2-40B4-BE49-F238E27FC236}">
                <a16:creationId xmlns:a16="http://schemas.microsoft.com/office/drawing/2014/main" id="{21FDEAF2-C88A-468C-81AB-F256C1B9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5043488"/>
            <a:ext cx="3048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Clr>
                <a:srgbClr val="D7073B"/>
              </a:buClr>
              <a:buFont typeface="Arial" pitchFamily="34" charset="0"/>
              <a:buChar char="•"/>
            </a:pPr>
            <a:r>
              <a:rPr lang="ja-JP" altLang="en-US" sz="1000">
                <a:ea typeface="メイリオ" pitchFamily="50" charset="-128"/>
              </a:rPr>
              <a:t>ほかのメンバーの対応状況がわからず、対応漏れや二重対応をしてしまう。</a:t>
            </a:r>
          </a:p>
          <a:p>
            <a:pPr>
              <a:lnSpc>
                <a:spcPct val="120000"/>
              </a:lnSpc>
              <a:buClr>
                <a:srgbClr val="D7073B"/>
              </a:buClr>
              <a:buFont typeface="Arial" pitchFamily="34" charset="0"/>
              <a:buChar char="•"/>
            </a:pPr>
            <a:r>
              <a:rPr lang="ja-JP" altLang="en-US" sz="1000">
                <a:ea typeface="メイリオ" pitchFamily="50" charset="-128"/>
              </a:rPr>
              <a:t>過去の対応内容がわからず、顧客に同じことを何度も聞いてしまう。</a:t>
            </a:r>
          </a:p>
          <a:p>
            <a:pPr>
              <a:lnSpc>
                <a:spcPct val="120000"/>
              </a:lnSpc>
              <a:buClr>
                <a:srgbClr val="D7073B"/>
              </a:buClr>
              <a:buFont typeface="Arial" pitchFamily="34" charset="0"/>
              <a:buChar char="•"/>
            </a:pPr>
            <a:r>
              <a:rPr lang="ja-JP" altLang="en-US" sz="1000">
                <a:ea typeface="メイリオ" pitchFamily="50" charset="-128"/>
              </a:rPr>
              <a:t>各クライアントパソコンに個人情報が散在。</a:t>
            </a:r>
            <a:endParaRPr lang="en-US" altLang="ja-JP" sz="1000" dirty="0">
              <a:ea typeface="メイリオ" pitchFamily="50" charset="-128"/>
            </a:endParaRPr>
          </a:p>
        </p:txBody>
      </p:sp>
      <p:sp>
        <p:nvSpPr>
          <p:cNvPr id="11" name="テキスト ボックス 11">
            <a:extLst>
              <a:ext uri="{FF2B5EF4-FFF2-40B4-BE49-F238E27FC236}">
                <a16:creationId xmlns:a16="http://schemas.microsoft.com/office/drawing/2014/main" id="{ED7840B0-9633-4C34-B085-3C7F3910E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5046663"/>
            <a:ext cx="3048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Clr>
                <a:srgbClr val="D7073B"/>
              </a:buClr>
              <a:buFont typeface="Arial" pitchFamily="34" charset="0"/>
              <a:buChar char="•"/>
            </a:pPr>
            <a:r>
              <a:rPr lang="ja-JP" altLang="en-US" sz="1000">
                <a:ea typeface="メイリオ" pitchFamily="50" charset="-128"/>
              </a:rPr>
              <a:t>サーバー上でメールの対応履歴が一目瞭然なので、対応漏れ、二重対応の心配がない。</a:t>
            </a:r>
          </a:p>
          <a:p>
            <a:pPr>
              <a:lnSpc>
                <a:spcPct val="120000"/>
              </a:lnSpc>
              <a:buClr>
                <a:srgbClr val="D7073B"/>
              </a:buClr>
              <a:buFont typeface="Arial" pitchFamily="34" charset="0"/>
              <a:buChar char="•"/>
            </a:pPr>
            <a:r>
              <a:rPr lang="ja-JP" altLang="en-US" sz="1000">
                <a:ea typeface="メイリオ" pitchFamily="50" charset="-128"/>
              </a:rPr>
              <a:t>過去の履歴もボタンひとつで確認、チームで共有できる。</a:t>
            </a:r>
          </a:p>
          <a:p>
            <a:pPr>
              <a:lnSpc>
                <a:spcPct val="120000"/>
              </a:lnSpc>
              <a:buClr>
                <a:srgbClr val="D7073B"/>
              </a:buClr>
              <a:buFont typeface="Arial" pitchFamily="34" charset="0"/>
              <a:buChar char="•"/>
            </a:pPr>
            <a:r>
              <a:rPr lang="ja-JP" altLang="en-US" sz="1000">
                <a:ea typeface="メイリオ" pitchFamily="50" charset="-128"/>
              </a:rPr>
              <a:t>個人情報はクラウド上で一元管理。</a:t>
            </a:r>
            <a:endParaRPr lang="en-US" altLang="ja-JP" sz="1000" dirty="0"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601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コースの違い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D9C78B2-5266-48B8-A11E-69D6D6A0FB9C}"/>
              </a:ext>
            </a:extLst>
          </p:cNvPr>
          <p:cNvSpPr txBox="1">
            <a:spLocks/>
          </p:cNvSpPr>
          <p:nvPr/>
        </p:nvSpPr>
        <p:spPr>
          <a:xfrm>
            <a:off x="585788" y="1281113"/>
            <a:ext cx="3756025" cy="588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メイリオ" pitchFamily="50" charset="-128"/>
                <a:ea typeface="メイリオ" pitchFamily="50" charset="-128"/>
              </a:rPr>
              <a:t>スタンダードコース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88638A0-C6A1-4972-810C-866500E1968F}"/>
              </a:ext>
            </a:extLst>
          </p:cNvPr>
          <p:cNvSpPr txBox="1">
            <a:spLocks/>
          </p:cNvSpPr>
          <p:nvPr/>
        </p:nvSpPr>
        <p:spPr bwMode="auto">
          <a:xfrm>
            <a:off x="4765675" y="1281113"/>
            <a:ext cx="37576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b="1" dirty="0">
                <a:solidFill>
                  <a:srgbClr val="262626"/>
                </a:solidFill>
                <a:latin typeface="メイリオ" pitchFamily="50" charset="-128"/>
                <a:ea typeface="メイリオ" pitchFamily="50" charset="-128"/>
              </a:rPr>
              <a:t>プレミアムコース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3BD4003-7A0A-4296-8C20-C59AB8505CC4}"/>
              </a:ext>
            </a:extLst>
          </p:cNvPr>
          <p:cNvSpPr/>
          <p:nvPr/>
        </p:nvSpPr>
        <p:spPr>
          <a:xfrm>
            <a:off x="600075" y="1870075"/>
            <a:ext cx="3919538" cy="4411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ACC895-F902-4CAF-9949-35CAD3C20AE9}"/>
              </a:ext>
            </a:extLst>
          </p:cNvPr>
          <p:cNvSpPr/>
          <p:nvPr/>
        </p:nvSpPr>
        <p:spPr>
          <a:xfrm>
            <a:off x="4833938" y="1870075"/>
            <a:ext cx="3921125" cy="4411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48E976-ED68-4C88-8A4C-BDEDFCFAB65D}"/>
              </a:ext>
            </a:extLst>
          </p:cNvPr>
          <p:cNvSpPr txBox="1"/>
          <p:nvPr/>
        </p:nvSpPr>
        <p:spPr>
          <a:xfrm>
            <a:off x="587375" y="1931988"/>
            <a:ext cx="2698750" cy="708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400" indent="-140400">
              <a:buFont typeface="Arial"/>
              <a:buChar char="•"/>
              <a:defRPr/>
            </a:pPr>
            <a:r>
              <a:rPr lang="ja-JP" altLang="en-US" sz="1400" b="1" dirty="0">
                <a:latin typeface="メイリオ"/>
                <a:cs typeface="メイリオ"/>
              </a:rPr>
              <a:t>メールアプリケーション</a:t>
            </a:r>
            <a:r>
              <a:rPr lang="en-US" altLang="ja-JP" sz="1400" b="1" dirty="0">
                <a:latin typeface="メイリオ"/>
                <a:cs typeface="メイリオ"/>
              </a:rPr>
              <a:t> </a:t>
            </a:r>
            <a:r>
              <a:rPr lang="en-US" altLang="ja-JP" sz="2000" b="1" dirty="0">
                <a:solidFill>
                  <a:srgbClr val="D7073B"/>
                </a:solidFill>
                <a:latin typeface="メイリオ"/>
                <a:cs typeface="メイリオ"/>
              </a:rPr>
              <a:t>1</a:t>
            </a:r>
            <a:r>
              <a:rPr lang="ja-JP" altLang="en-US" sz="1400" b="1" dirty="0">
                <a:solidFill>
                  <a:srgbClr val="D7073B"/>
                </a:solidFill>
                <a:latin typeface="メイリオ"/>
                <a:cs typeface="メイリオ"/>
              </a:rPr>
              <a:t>個</a:t>
            </a:r>
            <a:endParaRPr lang="en-US" altLang="ja-JP" sz="1400" b="1" dirty="0">
              <a:solidFill>
                <a:srgbClr val="D7073B"/>
              </a:solidFill>
              <a:latin typeface="メイリオ"/>
              <a:cs typeface="メイリオ"/>
            </a:endParaRPr>
          </a:p>
          <a:p>
            <a:pPr marL="104400" indent="-140400">
              <a:buFont typeface="Arial"/>
              <a:buChar char="•"/>
              <a:defRPr/>
            </a:pPr>
            <a:r>
              <a:rPr lang="ja-JP" altLang="en-US" sz="1400" b="1" dirty="0">
                <a:latin typeface="メイリオ"/>
                <a:cs typeface="メイリオ"/>
              </a:rPr>
              <a:t>メールスペース</a:t>
            </a:r>
            <a:r>
              <a:rPr lang="en-US" altLang="ja-JP" sz="1400" b="1" dirty="0">
                <a:latin typeface="メイリオ"/>
                <a:cs typeface="メイリオ"/>
              </a:rPr>
              <a:t> </a:t>
            </a:r>
            <a:r>
              <a:rPr lang="en-US" altLang="ja-JP" sz="2000" b="1" dirty="0">
                <a:solidFill>
                  <a:srgbClr val="D7073B"/>
                </a:solidFill>
                <a:latin typeface="メイリオ"/>
                <a:cs typeface="メイリオ"/>
              </a:rPr>
              <a:t>1</a:t>
            </a:r>
            <a:r>
              <a:rPr lang="ja-JP" altLang="en-US" sz="1400" b="1" dirty="0">
                <a:solidFill>
                  <a:srgbClr val="D7073B"/>
                </a:solidFill>
                <a:latin typeface="メイリオ"/>
                <a:cs typeface="メイリオ"/>
              </a:rPr>
              <a:t>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74D9F1-9934-4F33-AB02-238DBF37012A}"/>
              </a:ext>
            </a:extLst>
          </p:cNvPr>
          <p:cNvSpPr txBox="1"/>
          <p:nvPr/>
        </p:nvSpPr>
        <p:spPr>
          <a:xfrm>
            <a:off x="4849813" y="1927225"/>
            <a:ext cx="3840162" cy="7080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400" indent="-140400">
              <a:buFont typeface="Arial"/>
              <a:buChar char="•"/>
              <a:defRPr/>
            </a:pPr>
            <a:r>
              <a:rPr lang="ja-JP" altLang="en-US" sz="1400" b="1" dirty="0">
                <a:latin typeface="メイリオ"/>
                <a:cs typeface="メイリオ"/>
              </a:rPr>
              <a:t>メールアプリケーション</a:t>
            </a:r>
            <a:r>
              <a:rPr lang="en-US" altLang="ja-JP" sz="1400" b="1" dirty="0">
                <a:latin typeface="メイリオ"/>
                <a:cs typeface="メイリオ"/>
              </a:rPr>
              <a:t> </a:t>
            </a:r>
            <a:r>
              <a:rPr lang="en-US" altLang="ja-JP" sz="2000" b="1" dirty="0">
                <a:solidFill>
                  <a:srgbClr val="D7073B"/>
                </a:solidFill>
                <a:latin typeface="メイリオ"/>
                <a:cs typeface="メイリオ"/>
              </a:rPr>
              <a:t>20</a:t>
            </a:r>
            <a:r>
              <a:rPr lang="ja-JP" altLang="en-US" sz="1400" b="1" dirty="0">
                <a:solidFill>
                  <a:srgbClr val="D7073B"/>
                </a:solidFill>
                <a:latin typeface="メイリオ"/>
                <a:cs typeface="メイリオ"/>
              </a:rPr>
              <a:t>個</a:t>
            </a:r>
            <a:r>
              <a:rPr lang="en-US" altLang="ja-JP" sz="1400" b="1" dirty="0">
                <a:latin typeface="メイリオ"/>
                <a:cs typeface="メイリオ"/>
              </a:rPr>
              <a:t>/1</a:t>
            </a:r>
            <a:r>
              <a:rPr lang="ja-JP" altLang="en-US" sz="1400" b="1" dirty="0">
                <a:latin typeface="メイリオ"/>
                <a:cs typeface="メイリオ"/>
              </a:rPr>
              <a:t>スペース</a:t>
            </a:r>
            <a:endParaRPr lang="en-US" altLang="ja-JP" sz="1400" b="1" dirty="0">
              <a:latin typeface="メイリオ"/>
              <a:cs typeface="メイリオ"/>
            </a:endParaRPr>
          </a:p>
          <a:p>
            <a:pPr marL="104400" indent="-140400">
              <a:buFont typeface="Arial"/>
              <a:buChar char="•"/>
              <a:defRPr/>
            </a:pPr>
            <a:r>
              <a:rPr lang="ja-JP" altLang="en-US" sz="1400" b="1" dirty="0">
                <a:latin typeface="メイリオ"/>
                <a:cs typeface="メイリオ"/>
              </a:rPr>
              <a:t>メールスペース</a:t>
            </a:r>
            <a:r>
              <a:rPr lang="en-US" altLang="ja-JP" sz="1400" b="1" dirty="0">
                <a:latin typeface="メイリオ"/>
                <a:cs typeface="メイリオ"/>
              </a:rPr>
              <a:t> </a:t>
            </a:r>
            <a:r>
              <a:rPr lang="en-US" altLang="ja-JP" sz="2000" b="1" dirty="0">
                <a:solidFill>
                  <a:srgbClr val="D7073B"/>
                </a:solidFill>
                <a:latin typeface="メイリオ"/>
                <a:cs typeface="メイリオ"/>
              </a:rPr>
              <a:t>5</a:t>
            </a:r>
            <a:r>
              <a:rPr lang="ja-JP" altLang="en-US" sz="1400" b="1" dirty="0">
                <a:solidFill>
                  <a:srgbClr val="D7073B"/>
                </a:solidFill>
                <a:latin typeface="メイリオ"/>
                <a:cs typeface="メイリオ"/>
              </a:rPr>
              <a:t>個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3D896CB7-A87B-4AF1-91D9-5E566EDC3D31}"/>
              </a:ext>
            </a:extLst>
          </p:cNvPr>
          <p:cNvSpPr/>
          <p:nvPr/>
        </p:nvSpPr>
        <p:spPr>
          <a:xfrm>
            <a:off x="688975" y="5519738"/>
            <a:ext cx="3857625" cy="911225"/>
          </a:xfrm>
          <a:prstGeom prst="roundRect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2F837C-CAB1-4F81-9488-EE9F2ECAD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21" y="5557543"/>
            <a:ext cx="3403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400" dirty="0">
                <a:solidFill>
                  <a:schemeClr val="bg1"/>
                </a:solidFill>
                <a:ea typeface="メイリオ" pitchFamily="50" charset="-128"/>
              </a:rPr>
              <a:t>複数の部署でメールワイズを使ったり、受信アドレスによって顧客管理を分けたい方はプレミアムコースがおすすめです。</a:t>
            </a:r>
          </a:p>
        </p:txBody>
      </p:sp>
      <p:pic>
        <p:nvPicPr>
          <p:cNvPr id="14" name="図 13" descr="宿泊G - サイボウズ(R) メールワイズ(R).png">
            <a:extLst>
              <a:ext uri="{FF2B5EF4-FFF2-40B4-BE49-F238E27FC236}">
                <a16:creationId xmlns:a16="http://schemas.microsoft.com/office/drawing/2014/main" id="{A0907AB2-4745-41E9-A91E-EEBEF99AF3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875" y="4849813"/>
            <a:ext cx="822325" cy="5127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テキスト ボックス 33">
            <a:extLst>
              <a:ext uri="{FF2B5EF4-FFF2-40B4-BE49-F238E27FC236}">
                <a16:creationId xmlns:a16="http://schemas.microsoft.com/office/drawing/2014/main" id="{18998213-D790-4CF9-93F6-AE50BF96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4759325"/>
            <a:ext cx="267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メールの送受信を行うメールアプリケーションは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画面のみ。</a:t>
            </a:r>
            <a:endParaRPr lang="en-US" altLang="ja-JP" sz="9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メールアプリケーションで</a:t>
            </a:r>
            <a:endParaRPr lang="en-US" altLang="ja-JP" sz="9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個までメールアカウントを登録できます。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321A56E-4428-4362-B7BE-8CCA46D17A61}"/>
              </a:ext>
            </a:extLst>
          </p:cNvPr>
          <p:cNvSpPr/>
          <p:nvPr/>
        </p:nvSpPr>
        <p:spPr>
          <a:xfrm>
            <a:off x="4932363" y="2762250"/>
            <a:ext cx="3754437" cy="2322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7" name="図形グループ 58">
            <a:extLst>
              <a:ext uri="{FF2B5EF4-FFF2-40B4-BE49-F238E27FC236}">
                <a16:creationId xmlns:a16="http://schemas.microsoft.com/office/drawing/2014/main" id="{E5C78AE5-C9DB-4E3D-B88D-04FE17BF5338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3011488"/>
            <a:ext cx="3517900" cy="995362"/>
            <a:chOff x="5058668" y="2943570"/>
            <a:chExt cx="3519116" cy="995776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5AE7F2C5-B17F-4AD5-9542-0286DD217DBE}"/>
                </a:ext>
              </a:extLst>
            </p:cNvPr>
            <p:cNvSpPr/>
            <p:nvPr/>
          </p:nvSpPr>
          <p:spPr>
            <a:xfrm>
              <a:off x="5058668" y="2943570"/>
              <a:ext cx="3519116" cy="995776"/>
            </a:xfrm>
            <a:prstGeom prst="rect">
              <a:avLst/>
            </a:prstGeom>
            <a:solidFill>
              <a:srgbClr val="FCDDDC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19" name="図 34" descr="icon_mail1_32.png">
              <a:extLst>
                <a:ext uri="{FF2B5EF4-FFF2-40B4-BE49-F238E27FC236}">
                  <a16:creationId xmlns:a16="http://schemas.microsoft.com/office/drawing/2014/main" id="{967CD171-7066-48F5-8A6C-9C1293E76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417" y="3020896"/>
              <a:ext cx="375268" cy="37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図 35" descr="mw.png">
              <a:extLst>
                <a:ext uri="{FF2B5EF4-FFF2-40B4-BE49-F238E27FC236}">
                  <a16:creationId xmlns:a16="http://schemas.microsoft.com/office/drawing/2014/main" id="{C776D67B-45F5-4A5D-8BE2-D17C2113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795" y="3153855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図 37" descr="mw-1.png">
              <a:extLst>
                <a:ext uri="{FF2B5EF4-FFF2-40B4-BE49-F238E27FC236}">
                  <a16:creationId xmlns:a16="http://schemas.microsoft.com/office/drawing/2014/main" id="{7B9DFDA7-E491-449E-B5C0-595C7568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285" y="3279029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95AC763-ACF2-4107-B64D-CD9916470CF4}"/>
                </a:ext>
              </a:extLst>
            </p:cNvPr>
            <p:cNvSpPr txBox="1"/>
            <p:nvPr/>
          </p:nvSpPr>
          <p:spPr>
            <a:xfrm>
              <a:off x="5082488" y="3685240"/>
              <a:ext cx="2413834" cy="2541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メールアプリケーション</a:t>
              </a:r>
              <a:r>
                <a:rPr lang="en-US" altLang="ja-JP" sz="1050" b="1" dirty="0">
                  <a:latin typeface="メイリオ"/>
                  <a:ea typeface="メイリオ"/>
                  <a:cs typeface="メイリオ"/>
                </a:rPr>
                <a:t>20</a:t>
              </a: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個まで</a:t>
              </a:r>
            </a:p>
          </p:txBody>
        </p:sp>
        <p:pic>
          <p:nvPicPr>
            <p:cNvPr id="23" name="図 39" descr="icon_report32.png">
              <a:extLst>
                <a:ext uri="{FF2B5EF4-FFF2-40B4-BE49-F238E27FC236}">
                  <a16:creationId xmlns:a16="http://schemas.microsoft.com/office/drawing/2014/main" id="{81CF7DDC-BC00-4FAF-A26F-B2D0E7B08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1920" y="3194300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図 40" descr="icon_send32.png">
              <a:extLst>
                <a:ext uri="{FF2B5EF4-FFF2-40B4-BE49-F238E27FC236}">
                  <a16:creationId xmlns:a16="http://schemas.microsoft.com/office/drawing/2014/main" id="{607FAB9C-5569-40F7-8157-95EFD363E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957" y="3192964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図 41" descr="icon_template32.png">
              <a:extLst>
                <a:ext uri="{FF2B5EF4-FFF2-40B4-BE49-F238E27FC236}">
                  <a16:creationId xmlns:a16="http://schemas.microsoft.com/office/drawing/2014/main" id="{479987E7-C1E7-4572-B104-265C126F3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557" y="3192964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図 42" descr="icon_address32.png">
              <a:extLst>
                <a:ext uri="{FF2B5EF4-FFF2-40B4-BE49-F238E27FC236}">
                  <a16:creationId xmlns:a16="http://schemas.microsoft.com/office/drawing/2014/main" id="{BD27A1FB-8BF1-47EC-8DFD-57CD2F33A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157" y="3192964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図 43" descr="icon_contact32.png">
              <a:extLst>
                <a:ext uri="{FF2B5EF4-FFF2-40B4-BE49-F238E27FC236}">
                  <a16:creationId xmlns:a16="http://schemas.microsoft.com/office/drawing/2014/main" id="{0D396899-E238-4FF3-99B0-6B19C59B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7" y="3193087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図 44" descr="icon_tel32.png">
              <a:extLst>
                <a:ext uri="{FF2B5EF4-FFF2-40B4-BE49-F238E27FC236}">
                  <a16:creationId xmlns:a16="http://schemas.microsoft.com/office/drawing/2014/main" id="{53B2FE3A-7FA0-4FA5-8ACD-4B0FFA7E3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357" y="3193087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E5392C6-2347-43A6-A15A-173C3142AD5D}"/>
              </a:ext>
            </a:extLst>
          </p:cNvPr>
          <p:cNvSpPr txBox="1"/>
          <p:nvPr/>
        </p:nvSpPr>
        <p:spPr>
          <a:xfrm>
            <a:off x="5041900" y="2762250"/>
            <a:ext cx="1847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050" b="1" dirty="0">
                <a:latin typeface="メイリオ"/>
                <a:ea typeface="メイリオ"/>
                <a:cs typeface="メイリオ"/>
              </a:rPr>
              <a:t>メールスペース</a:t>
            </a:r>
            <a:r>
              <a:rPr lang="en-US" altLang="ja-JP" sz="1050" b="1" dirty="0">
                <a:latin typeface="メイリオ"/>
                <a:ea typeface="メイリオ"/>
                <a:cs typeface="メイリオ"/>
              </a:rPr>
              <a:t>5</a:t>
            </a:r>
            <a:r>
              <a:rPr lang="ja-JP" altLang="en-US" sz="1050" b="1" dirty="0">
                <a:latin typeface="メイリオ"/>
                <a:ea typeface="メイリオ"/>
                <a:cs typeface="メイリオ"/>
              </a:rPr>
              <a:t>個まで</a:t>
            </a:r>
          </a:p>
        </p:txBody>
      </p:sp>
      <p:grpSp>
        <p:nvGrpSpPr>
          <p:cNvPr id="30" name="図形グループ 82">
            <a:extLst>
              <a:ext uri="{FF2B5EF4-FFF2-40B4-BE49-F238E27FC236}">
                <a16:creationId xmlns:a16="http://schemas.microsoft.com/office/drawing/2014/main" id="{93D310AD-3051-4141-B26C-8D89D674D3C7}"/>
              </a:ext>
            </a:extLst>
          </p:cNvPr>
          <p:cNvGrpSpPr>
            <a:grpSpLocks/>
          </p:cNvGrpSpPr>
          <p:nvPr/>
        </p:nvGrpSpPr>
        <p:grpSpPr bwMode="auto">
          <a:xfrm>
            <a:off x="5054600" y="4094163"/>
            <a:ext cx="1743075" cy="411162"/>
            <a:chOff x="5055112" y="4082916"/>
            <a:chExt cx="1742289" cy="411420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62C850BA-ABB5-43ED-B376-DA43F2FE42CE}"/>
                </a:ext>
              </a:extLst>
            </p:cNvPr>
            <p:cNvSpPr/>
            <p:nvPr/>
          </p:nvSpPr>
          <p:spPr>
            <a:xfrm>
              <a:off x="5055112" y="4082916"/>
              <a:ext cx="1742289" cy="411420"/>
            </a:xfrm>
            <a:prstGeom prst="rect">
              <a:avLst/>
            </a:prstGeom>
            <a:solidFill>
              <a:srgbClr val="FCDDDC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32" name="図 47" descr="icon_mail1_32.png">
              <a:extLst>
                <a:ext uri="{FF2B5EF4-FFF2-40B4-BE49-F238E27FC236}">
                  <a16:creationId xmlns:a16="http://schemas.microsoft.com/office/drawing/2014/main" id="{26D2EE18-BAD6-4752-80EF-631BA9D5B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977" y="4121200"/>
              <a:ext cx="185792" cy="18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図 48" descr="mw.png">
              <a:extLst>
                <a:ext uri="{FF2B5EF4-FFF2-40B4-BE49-F238E27FC236}">
                  <a16:creationId xmlns:a16="http://schemas.microsoft.com/office/drawing/2014/main" id="{02101C78-3318-4EC8-89FD-F9BFA780A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687" y="4187027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図 49" descr="mw-1.png">
              <a:extLst>
                <a:ext uri="{FF2B5EF4-FFF2-40B4-BE49-F238E27FC236}">
                  <a16:creationId xmlns:a16="http://schemas.microsoft.com/office/drawing/2014/main" id="{28BCBF60-0DD8-4474-880E-CD3893441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564" y="4248999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図 51" descr="icon_report32.png">
              <a:extLst>
                <a:ext uri="{FF2B5EF4-FFF2-40B4-BE49-F238E27FC236}">
                  <a16:creationId xmlns:a16="http://schemas.microsoft.com/office/drawing/2014/main" id="{F0E0BAD3-8A17-4EF7-9235-9DCB41F67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00" y="4207051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図 52" descr="icon_send32.png">
              <a:extLst>
                <a:ext uri="{FF2B5EF4-FFF2-40B4-BE49-F238E27FC236}">
                  <a16:creationId xmlns:a16="http://schemas.microsoft.com/office/drawing/2014/main" id="{5932B2D3-554E-46AE-8D32-4659258BF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07" y="4206389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図 53" descr="icon_template32.png">
              <a:extLst>
                <a:ext uri="{FF2B5EF4-FFF2-40B4-BE49-F238E27FC236}">
                  <a16:creationId xmlns:a16="http://schemas.microsoft.com/office/drawing/2014/main" id="{9B3EFCDE-A6DE-47F0-9418-5D03AD4A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01" y="4206389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図 54" descr="icon_address32.png">
              <a:extLst>
                <a:ext uri="{FF2B5EF4-FFF2-40B4-BE49-F238E27FC236}">
                  <a16:creationId xmlns:a16="http://schemas.microsoft.com/office/drawing/2014/main" id="{63398390-CE67-4F1A-A627-4A3CA3C3E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295" y="4206389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図 55" descr="icon_contact32.png">
              <a:extLst>
                <a:ext uri="{FF2B5EF4-FFF2-40B4-BE49-F238E27FC236}">
                  <a16:creationId xmlns:a16="http://schemas.microsoft.com/office/drawing/2014/main" id="{1207AEE9-A349-46E4-9570-C85FB6A26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118" y="4206450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図 56" descr="icon_tel32.png">
              <a:extLst>
                <a:ext uri="{FF2B5EF4-FFF2-40B4-BE49-F238E27FC236}">
                  <a16:creationId xmlns:a16="http://schemas.microsoft.com/office/drawing/2014/main" id="{F30DE47A-0772-4D35-81FF-9633F6DC7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912" y="4206450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図形グループ 81">
            <a:extLst>
              <a:ext uri="{FF2B5EF4-FFF2-40B4-BE49-F238E27FC236}">
                <a16:creationId xmlns:a16="http://schemas.microsoft.com/office/drawing/2014/main" id="{712E17B2-9B13-4CA4-860D-69386FEFCCBB}"/>
              </a:ext>
            </a:extLst>
          </p:cNvPr>
          <p:cNvGrpSpPr>
            <a:grpSpLocks/>
          </p:cNvGrpSpPr>
          <p:nvPr/>
        </p:nvGrpSpPr>
        <p:grpSpPr bwMode="auto">
          <a:xfrm>
            <a:off x="6835775" y="4094163"/>
            <a:ext cx="1741488" cy="411162"/>
            <a:chOff x="6850216" y="4074589"/>
            <a:chExt cx="1742289" cy="411420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F70580A1-FB83-4237-99AE-98E0E2427177}"/>
                </a:ext>
              </a:extLst>
            </p:cNvPr>
            <p:cNvSpPr/>
            <p:nvPr/>
          </p:nvSpPr>
          <p:spPr>
            <a:xfrm>
              <a:off x="6850216" y="4074589"/>
              <a:ext cx="1742289" cy="411420"/>
            </a:xfrm>
            <a:prstGeom prst="rect">
              <a:avLst/>
            </a:prstGeom>
            <a:solidFill>
              <a:srgbClr val="FCDDDC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43" name="図 72" descr="icon_mail1_32.png">
              <a:extLst>
                <a:ext uri="{FF2B5EF4-FFF2-40B4-BE49-F238E27FC236}">
                  <a16:creationId xmlns:a16="http://schemas.microsoft.com/office/drawing/2014/main" id="{E6AC4432-A070-46D1-BF7A-DBBE82679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081" y="4112873"/>
              <a:ext cx="185792" cy="18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図 73" descr="mw.png">
              <a:extLst>
                <a:ext uri="{FF2B5EF4-FFF2-40B4-BE49-F238E27FC236}">
                  <a16:creationId xmlns:a16="http://schemas.microsoft.com/office/drawing/2014/main" id="{F3AC7A88-EEB8-4D9F-B29E-CC9C99647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791" y="4178700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図 74" descr="mw-1.png">
              <a:extLst>
                <a:ext uri="{FF2B5EF4-FFF2-40B4-BE49-F238E27FC236}">
                  <a16:creationId xmlns:a16="http://schemas.microsoft.com/office/drawing/2014/main" id="{B28F73D8-8A2D-4120-BCDD-FC31361EB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668" y="4240672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図 75" descr="icon_report32.png">
              <a:extLst>
                <a:ext uri="{FF2B5EF4-FFF2-40B4-BE49-F238E27FC236}">
                  <a16:creationId xmlns:a16="http://schemas.microsoft.com/office/drawing/2014/main" id="{0C9FBEF5-C878-4264-A47B-08CD0E8AE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104" y="4198724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図 76" descr="icon_send32.png">
              <a:extLst>
                <a:ext uri="{FF2B5EF4-FFF2-40B4-BE49-F238E27FC236}">
                  <a16:creationId xmlns:a16="http://schemas.microsoft.com/office/drawing/2014/main" id="{F5FB0737-02AC-4503-92BE-4501D5CF5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811" y="4198062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図 77" descr="icon_template32.png">
              <a:extLst>
                <a:ext uri="{FF2B5EF4-FFF2-40B4-BE49-F238E27FC236}">
                  <a16:creationId xmlns:a16="http://schemas.microsoft.com/office/drawing/2014/main" id="{37154A59-30FB-4395-96C7-8F437B061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605" y="4198062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図 78" descr="icon_address32.png">
              <a:extLst>
                <a:ext uri="{FF2B5EF4-FFF2-40B4-BE49-F238E27FC236}">
                  <a16:creationId xmlns:a16="http://schemas.microsoft.com/office/drawing/2014/main" id="{106FBD91-FF85-45AC-869D-23DE7CB53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399" y="4198062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図 79" descr="icon_contact32.png">
              <a:extLst>
                <a:ext uri="{FF2B5EF4-FFF2-40B4-BE49-F238E27FC236}">
                  <a16:creationId xmlns:a16="http://schemas.microsoft.com/office/drawing/2014/main" id="{647EF99C-CEB2-4927-A39F-E3EBE5F0C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222" y="4198123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図 80" descr="icon_tel32.png">
              <a:extLst>
                <a:ext uri="{FF2B5EF4-FFF2-40B4-BE49-F238E27FC236}">
                  <a16:creationId xmlns:a16="http://schemas.microsoft.com/office/drawing/2014/main" id="{8E91E43C-EC56-4731-A5D2-A0C655A43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016" y="4198123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図形グループ 83">
            <a:extLst>
              <a:ext uri="{FF2B5EF4-FFF2-40B4-BE49-F238E27FC236}">
                <a16:creationId xmlns:a16="http://schemas.microsoft.com/office/drawing/2014/main" id="{0F6A4AA0-2065-47CD-B440-3D1022C05249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4587875"/>
            <a:ext cx="1741488" cy="411163"/>
            <a:chOff x="5055112" y="4082916"/>
            <a:chExt cx="1742289" cy="411420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F7CD4F43-5A6D-45A8-A8CB-7E813232A5E3}"/>
                </a:ext>
              </a:extLst>
            </p:cNvPr>
            <p:cNvSpPr/>
            <p:nvPr/>
          </p:nvSpPr>
          <p:spPr>
            <a:xfrm>
              <a:off x="5055112" y="4082916"/>
              <a:ext cx="1742289" cy="411420"/>
            </a:xfrm>
            <a:prstGeom prst="rect">
              <a:avLst/>
            </a:prstGeom>
            <a:solidFill>
              <a:srgbClr val="FCDDDC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54" name="図 85" descr="icon_mail1_32.png">
              <a:extLst>
                <a:ext uri="{FF2B5EF4-FFF2-40B4-BE49-F238E27FC236}">
                  <a16:creationId xmlns:a16="http://schemas.microsoft.com/office/drawing/2014/main" id="{4AEF106E-0AC9-49F9-96E6-6CF2C3C27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977" y="4121200"/>
              <a:ext cx="185792" cy="18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図 86" descr="mw.png">
              <a:extLst>
                <a:ext uri="{FF2B5EF4-FFF2-40B4-BE49-F238E27FC236}">
                  <a16:creationId xmlns:a16="http://schemas.microsoft.com/office/drawing/2014/main" id="{5ED6F0DB-1335-4389-8FEE-0B94AB11E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687" y="4187027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図 87" descr="mw-1.png">
              <a:extLst>
                <a:ext uri="{FF2B5EF4-FFF2-40B4-BE49-F238E27FC236}">
                  <a16:creationId xmlns:a16="http://schemas.microsoft.com/office/drawing/2014/main" id="{D29DEE36-F18C-49A8-A2D3-367E530D3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564" y="4248999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図 88" descr="icon_report32.png">
              <a:extLst>
                <a:ext uri="{FF2B5EF4-FFF2-40B4-BE49-F238E27FC236}">
                  <a16:creationId xmlns:a16="http://schemas.microsoft.com/office/drawing/2014/main" id="{D544CBE7-BDD5-483F-9AAE-64DF32CFB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00" y="4207051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図 89" descr="icon_send32.png">
              <a:extLst>
                <a:ext uri="{FF2B5EF4-FFF2-40B4-BE49-F238E27FC236}">
                  <a16:creationId xmlns:a16="http://schemas.microsoft.com/office/drawing/2014/main" id="{F1C1BC75-4AB2-4BED-8E04-26D804604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07" y="4206389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図 90" descr="icon_template32.png">
              <a:extLst>
                <a:ext uri="{FF2B5EF4-FFF2-40B4-BE49-F238E27FC236}">
                  <a16:creationId xmlns:a16="http://schemas.microsoft.com/office/drawing/2014/main" id="{9D9009B5-93CB-4E40-AC13-6E864D49A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01" y="4206389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図 91" descr="icon_address32.png">
              <a:extLst>
                <a:ext uri="{FF2B5EF4-FFF2-40B4-BE49-F238E27FC236}">
                  <a16:creationId xmlns:a16="http://schemas.microsoft.com/office/drawing/2014/main" id="{D1D5B3B3-CF53-4B0B-A7B1-DF56238F4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295" y="4206389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図 92" descr="icon_contact32.png">
              <a:extLst>
                <a:ext uri="{FF2B5EF4-FFF2-40B4-BE49-F238E27FC236}">
                  <a16:creationId xmlns:a16="http://schemas.microsoft.com/office/drawing/2014/main" id="{C5E05273-5B4F-4088-9570-1AFBC54B1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118" y="4206450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図 93" descr="icon_tel32.png">
              <a:extLst>
                <a:ext uri="{FF2B5EF4-FFF2-40B4-BE49-F238E27FC236}">
                  <a16:creationId xmlns:a16="http://schemas.microsoft.com/office/drawing/2014/main" id="{7FBADAFC-2085-4F4C-A37E-93D8CCDB9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912" y="4206450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図形グループ 94">
            <a:extLst>
              <a:ext uri="{FF2B5EF4-FFF2-40B4-BE49-F238E27FC236}">
                <a16:creationId xmlns:a16="http://schemas.microsoft.com/office/drawing/2014/main" id="{5E2746C6-E1A8-4FF8-8574-D4A10A53F8AB}"/>
              </a:ext>
            </a:extLst>
          </p:cNvPr>
          <p:cNvGrpSpPr>
            <a:grpSpLocks/>
          </p:cNvGrpSpPr>
          <p:nvPr/>
        </p:nvGrpSpPr>
        <p:grpSpPr bwMode="auto">
          <a:xfrm>
            <a:off x="6837363" y="4587875"/>
            <a:ext cx="1743075" cy="411163"/>
            <a:chOff x="6850216" y="4074589"/>
            <a:chExt cx="1742289" cy="411420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23710E95-B25E-484E-AF06-4BAE6CD1AF74}"/>
                </a:ext>
              </a:extLst>
            </p:cNvPr>
            <p:cNvSpPr/>
            <p:nvPr/>
          </p:nvSpPr>
          <p:spPr>
            <a:xfrm>
              <a:off x="6850216" y="4074589"/>
              <a:ext cx="1742289" cy="411420"/>
            </a:xfrm>
            <a:prstGeom prst="rect">
              <a:avLst/>
            </a:prstGeom>
            <a:solidFill>
              <a:srgbClr val="FCDDDC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65" name="図 96" descr="icon_mail1_32.png">
              <a:extLst>
                <a:ext uri="{FF2B5EF4-FFF2-40B4-BE49-F238E27FC236}">
                  <a16:creationId xmlns:a16="http://schemas.microsoft.com/office/drawing/2014/main" id="{A69BFE06-F5BB-4796-8547-527C797C4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081" y="4112873"/>
              <a:ext cx="185792" cy="185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図 97" descr="mw.png">
              <a:extLst>
                <a:ext uri="{FF2B5EF4-FFF2-40B4-BE49-F238E27FC236}">
                  <a16:creationId xmlns:a16="http://schemas.microsoft.com/office/drawing/2014/main" id="{FFEE6F54-3E73-4751-92B7-F0F0974C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791" y="4178700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図 98" descr="mw-1.png">
              <a:extLst>
                <a:ext uri="{FF2B5EF4-FFF2-40B4-BE49-F238E27FC236}">
                  <a16:creationId xmlns:a16="http://schemas.microsoft.com/office/drawing/2014/main" id="{6A774D4A-5E57-4A0E-BA7C-0C7EAD95A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668" y="4240672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図 99" descr="icon_report32.png">
              <a:extLst>
                <a:ext uri="{FF2B5EF4-FFF2-40B4-BE49-F238E27FC236}">
                  <a16:creationId xmlns:a16="http://schemas.microsoft.com/office/drawing/2014/main" id="{B7903A55-5080-4D2D-AF16-3B895F6B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104" y="4198724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図 100" descr="icon_send32.png">
              <a:extLst>
                <a:ext uri="{FF2B5EF4-FFF2-40B4-BE49-F238E27FC236}">
                  <a16:creationId xmlns:a16="http://schemas.microsoft.com/office/drawing/2014/main" id="{E16A79B2-F4B5-4203-9325-A8B1D1EB4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811" y="4198062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図 101" descr="icon_template32.png">
              <a:extLst>
                <a:ext uri="{FF2B5EF4-FFF2-40B4-BE49-F238E27FC236}">
                  <a16:creationId xmlns:a16="http://schemas.microsoft.com/office/drawing/2014/main" id="{685BCC2F-3954-4768-B70F-611E1C8B7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605" y="4198062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図 102" descr="icon_address32.png">
              <a:extLst>
                <a:ext uri="{FF2B5EF4-FFF2-40B4-BE49-F238E27FC236}">
                  <a16:creationId xmlns:a16="http://schemas.microsoft.com/office/drawing/2014/main" id="{80272F68-E13F-4BDB-923D-B43D35129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399" y="4198062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図 103" descr="icon_contact32.png">
              <a:extLst>
                <a:ext uri="{FF2B5EF4-FFF2-40B4-BE49-F238E27FC236}">
                  <a16:creationId xmlns:a16="http://schemas.microsoft.com/office/drawing/2014/main" id="{6AD4C165-34AE-4D7A-AC88-422B1CD44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222" y="4198123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図 104" descr="icon_tel32.png">
              <a:extLst>
                <a:ext uri="{FF2B5EF4-FFF2-40B4-BE49-F238E27FC236}">
                  <a16:creationId xmlns:a16="http://schemas.microsoft.com/office/drawing/2014/main" id="{D1697A85-D2A1-4EB0-A837-ABC237892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016" y="4198123"/>
              <a:ext cx="201206" cy="2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" name="図 73" descr="宿泊G - サイボウズ(R) メールワイズ(R).png">
            <a:extLst>
              <a:ext uri="{FF2B5EF4-FFF2-40B4-BE49-F238E27FC236}">
                <a16:creationId xmlns:a16="http://schemas.microsoft.com/office/drawing/2014/main" id="{462D3AF4-DCE5-4283-BB65-D4F314FF0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925" y="5313363"/>
            <a:ext cx="822325" cy="5127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5" name="テキスト ボックス 111">
            <a:extLst>
              <a:ext uri="{FF2B5EF4-FFF2-40B4-BE49-F238E27FC236}">
                <a16:creationId xmlns:a16="http://schemas.microsoft.com/office/drawing/2014/main" id="{649A9C2F-3899-4568-A4C2-3D06DF281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384800"/>
            <a:ext cx="2468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メールの送受信を行うメールアプリケーションを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スペースにつき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20</a:t>
            </a:r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個まで作成できます。</a:t>
            </a:r>
            <a:endParaRPr lang="en-US" altLang="ja-JP" sz="9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アドレス帳などを別に運用したい場合は</a:t>
            </a:r>
            <a:endParaRPr lang="en-US" altLang="ja-JP" sz="9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メールスペースを切り替えて運用します。</a:t>
            </a:r>
          </a:p>
        </p:txBody>
      </p:sp>
      <p:pic>
        <p:nvPicPr>
          <p:cNvPr id="76" name="図 75" descr="宿泊G - サイボウズ(R) メールワイズ(R).png">
            <a:extLst>
              <a:ext uri="{FF2B5EF4-FFF2-40B4-BE49-F238E27FC236}">
                <a16:creationId xmlns:a16="http://schemas.microsoft.com/office/drawing/2014/main" id="{68B7117C-D08F-4A52-B8D3-4D9C439692B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638" y="5603875"/>
            <a:ext cx="823912" cy="514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6D24375-3FCE-47D5-B391-DE49939B0D54}"/>
              </a:ext>
            </a:extLst>
          </p:cNvPr>
          <p:cNvSpPr txBox="1"/>
          <p:nvPr/>
        </p:nvSpPr>
        <p:spPr>
          <a:xfrm rot="20954434">
            <a:off x="4943470" y="5210731"/>
            <a:ext cx="64633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7073B"/>
                </a:solidFill>
                <a:effectLst>
                  <a:glow rad="177800">
                    <a:schemeClr val="bg1"/>
                  </a:glow>
                </a:effectLst>
                <a:latin typeface="メイリオ"/>
                <a:ea typeface="メイリオ"/>
                <a:cs typeface="メイリオ"/>
              </a:rPr>
              <a:t>人事用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AC9C106-229C-4100-99AA-FA1CC3375EBA}"/>
              </a:ext>
            </a:extLst>
          </p:cNvPr>
          <p:cNvSpPr txBox="1"/>
          <p:nvPr/>
        </p:nvSpPr>
        <p:spPr>
          <a:xfrm rot="710988">
            <a:off x="5487740" y="5906617"/>
            <a:ext cx="64633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7073B"/>
                </a:solidFill>
                <a:effectLst>
                  <a:glow rad="177800">
                    <a:schemeClr val="bg1"/>
                  </a:glow>
                </a:effectLst>
                <a:latin typeface="メイリオ"/>
                <a:ea typeface="メイリオ"/>
                <a:cs typeface="メイリオ"/>
              </a:rPr>
              <a:t>営業用</a:t>
            </a:r>
          </a:p>
        </p:txBody>
      </p:sp>
      <p:grpSp>
        <p:nvGrpSpPr>
          <p:cNvPr id="79" name="図形グループ 5">
            <a:extLst>
              <a:ext uri="{FF2B5EF4-FFF2-40B4-BE49-F238E27FC236}">
                <a16:creationId xmlns:a16="http://schemas.microsoft.com/office/drawing/2014/main" id="{BD82F0DD-18F0-4128-B427-F78C477F263E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2701925"/>
            <a:ext cx="3754438" cy="2009775"/>
            <a:chOff x="695325" y="2701925"/>
            <a:chExt cx="3754437" cy="2009346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04DE65E6-A54E-4576-B1C8-AB7F70A2E4AC}"/>
                </a:ext>
              </a:extLst>
            </p:cNvPr>
            <p:cNvSpPr/>
            <p:nvPr/>
          </p:nvSpPr>
          <p:spPr>
            <a:xfrm>
              <a:off x="695325" y="2701925"/>
              <a:ext cx="3754437" cy="2009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39483F0E-D8D3-4BD4-8CF7-B6801E1D007E}"/>
                </a:ext>
              </a:extLst>
            </p:cNvPr>
            <p:cNvSpPr/>
            <p:nvPr/>
          </p:nvSpPr>
          <p:spPr bwMode="auto">
            <a:xfrm>
              <a:off x="750888" y="2944761"/>
              <a:ext cx="3568699" cy="1704611"/>
            </a:xfrm>
            <a:prstGeom prst="rect">
              <a:avLst/>
            </a:prstGeom>
            <a:solidFill>
              <a:srgbClr val="FCDDDC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82" name="図 17" descr="icon_report32.png">
              <a:extLst>
                <a:ext uri="{FF2B5EF4-FFF2-40B4-BE49-F238E27FC236}">
                  <a16:creationId xmlns:a16="http://schemas.microsoft.com/office/drawing/2014/main" id="{0763BA4D-A59E-4688-B041-AFED4B7E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762" y="3847330"/>
              <a:ext cx="406500" cy="40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図 18" descr="icon_send32.png">
              <a:extLst>
                <a:ext uri="{FF2B5EF4-FFF2-40B4-BE49-F238E27FC236}">
                  <a16:creationId xmlns:a16="http://schemas.microsoft.com/office/drawing/2014/main" id="{348FE223-7C67-4AB5-A985-761E97D54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324" y="3050483"/>
              <a:ext cx="406500" cy="40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図 19" descr="icon_template32.png">
              <a:extLst>
                <a:ext uri="{FF2B5EF4-FFF2-40B4-BE49-F238E27FC236}">
                  <a16:creationId xmlns:a16="http://schemas.microsoft.com/office/drawing/2014/main" id="{9F7BC21D-ED0B-4BFA-92ED-F1A86A22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65" y="3050483"/>
              <a:ext cx="406500" cy="40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図 20" descr="icon_address32.png">
              <a:extLst>
                <a:ext uri="{FF2B5EF4-FFF2-40B4-BE49-F238E27FC236}">
                  <a16:creationId xmlns:a16="http://schemas.microsoft.com/office/drawing/2014/main" id="{2D134125-7B30-4946-9CCA-C395DC6CA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606" y="3050483"/>
              <a:ext cx="406500" cy="40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図 21" descr="icon_contact32.png">
              <a:extLst>
                <a:ext uri="{FF2B5EF4-FFF2-40B4-BE49-F238E27FC236}">
                  <a16:creationId xmlns:a16="http://schemas.microsoft.com/office/drawing/2014/main" id="{2AF4DC4C-AC3D-471D-8AD5-871D1B809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183" y="3847330"/>
              <a:ext cx="406500" cy="40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図 22" descr="icon_tel32.png">
              <a:extLst>
                <a:ext uri="{FF2B5EF4-FFF2-40B4-BE49-F238E27FC236}">
                  <a16:creationId xmlns:a16="http://schemas.microsoft.com/office/drawing/2014/main" id="{1C860BFC-0D66-4172-8BE1-3E5659C39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606" y="3847330"/>
              <a:ext cx="406500" cy="40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図 23" descr="icon_mail1_32.png">
              <a:extLst>
                <a:ext uri="{FF2B5EF4-FFF2-40B4-BE49-F238E27FC236}">
                  <a16:creationId xmlns:a16="http://schemas.microsoft.com/office/drawing/2014/main" id="{DA4D92CD-1F36-4E28-AC32-D77C579D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146" y="3267249"/>
              <a:ext cx="570396" cy="570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92F93D49-141C-4709-AA8C-5B75C6E8ACA6}"/>
                </a:ext>
              </a:extLst>
            </p:cNvPr>
            <p:cNvSpPr txBox="1"/>
            <p:nvPr/>
          </p:nvSpPr>
          <p:spPr bwMode="auto">
            <a:xfrm>
              <a:off x="776288" y="3822461"/>
              <a:ext cx="1343025" cy="414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メール</a:t>
              </a:r>
              <a:br>
                <a:rPr lang="en-US" altLang="ja-JP" sz="1050" b="1" dirty="0">
                  <a:latin typeface="メイリオ"/>
                  <a:ea typeface="メイリオ"/>
                  <a:cs typeface="メイリオ"/>
                </a:rPr>
              </a:b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アプリケーション</a:t>
              </a: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2DFBF452-7FE2-4353-9923-27C22485BB1C}"/>
                </a:ext>
              </a:extLst>
            </p:cNvPr>
            <p:cNvSpPr txBox="1"/>
            <p:nvPr/>
          </p:nvSpPr>
          <p:spPr bwMode="auto">
            <a:xfrm>
              <a:off x="1654175" y="3405038"/>
              <a:ext cx="1343025" cy="253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アドレス帳</a:t>
              </a: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EA2888E9-A662-47AC-AE5F-C90F88C4CEB6}"/>
                </a:ext>
              </a:extLst>
            </p:cNvPr>
            <p:cNvSpPr txBox="1"/>
            <p:nvPr/>
          </p:nvSpPr>
          <p:spPr bwMode="auto">
            <a:xfrm>
              <a:off x="2774949" y="3397102"/>
              <a:ext cx="671513" cy="4158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テンプ</a:t>
              </a:r>
              <a:endParaRPr lang="en-US" altLang="ja-JP" sz="1050" b="1" dirty="0">
                <a:latin typeface="メイリオ"/>
                <a:ea typeface="メイリオ"/>
                <a:cs typeface="メイリオ"/>
              </a:endParaRPr>
            </a:p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レート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75A2D790-5C4C-42AE-A58F-35AAE7FCCB44}"/>
                </a:ext>
              </a:extLst>
            </p:cNvPr>
            <p:cNvSpPr txBox="1"/>
            <p:nvPr/>
          </p:nvSpPr>
          <p:spPr bwMode="auto">
            <a:xfrm>
              <a:off x="3419474" y="3401864"/>
              <a:ext cx="900113" cy="2523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一斉配信</a:t>
              </a: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5F8F609A-CE74-4468-9C55-7B63F2836F6A}"/>
                </a:ext>
              </a:extLst>
            </p:cNvPr>
            <p:cNvSpPr txBox="1"/>
            <p:nvPr/>
          </p:nvSpPr>
          <p:spPr bwMode="auto">
            <a:xfrm>
              <a:off x="1655763" y="4266866"/>
              <a:ext cx="1343025" cy="253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電話履歴</a:t>
              </a: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7F24C1C1-0FA3-4BE1-B88D-97C3C8D07E0D}"/>
                </a:ext>
              </a:extLst>
            </p:cNvPr>
            <p:cNvSpPr txBox="1"/>
            <p:nvPr/>
          </p:nvSpPr>
          <p:spPr bwMode="auto">
            <a:xfrm>
              <a:off x="2649537" y="4258931"/>
              <a:ext cx="922337" cy="253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訪問履歴</a:t>
              </a: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2580123A-7104-47D7-903E-6F7FA9646ABD}"/>
                </a:ext>
              </a:extLst>
            </p:cNvPr>
            <p:cNvSpPr txBox="1"/>
            <p:nvPr/>
          </p:nvSpPr>
          <p:spPr bwMode="auto">
            <a:xfrm>
              <a:off x="3443287" y="4193856"/>
              <a:ext cx="922337" cy="414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集計</a:t>
              </a:r>
              <a:endParaRPr lang="en-US" altLang="ja-JP" sz="1050" b="1" dirty="0">
                <a:latin typeface="メイリオ"/>
                <a:ea typeface="メイリオ"/>
                <a:cs typeface="メイリオ"/>
              </a:endParaRPr>
            </a:p>
            <a:p>
              <a:pPr algn="ctr"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レポート</a:t>
              </a: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DB808EDB-A0A8-4ABC-88C6-5B60BDFE4C1A}"/>
                </a:ext>
              </a:extLst>
            </p:cNvPr>
            <p:cNvSpPr txBox="1"/>
            <p:nvPr/>
          </p:nvSpPr>
          <p:spPr>
            <a:xfrm>
              <a:off x="777875" y="2701925"/>
              <a:ext cx="1847850" cy="253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メールスペース</a:t>
              </a:r>
              <a:r>
                <a:rPr lang="en-US" altLang="ja-JP" sz="1050" b="1" dirty="0">
                  <a:latin typeface="メイリオ"/>
                  <a:ea typeface="メイリオ"/>
                  <a:cs typeface="メイリオ"/>
                </a:rPr>
                <a:t>1</a:t>
              </a:r>
              <a:r>
                <a:rPr lang="ja-JP" altLang="en-US" sz="1050" b="1" dirty="0">
                  <a:latin typeface="メイリオ"/>
                  <a:ea typeface="メイリオ"/>
                  <a:cs typeface="メイリオ"/>
                </a:rPr>
                <a:t>個まで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229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オプションサービス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452E493E-60B8-41E6-9CEB-5B2D1E17BD43}"/>
              </a:ext>
            </a:extLst>
          </p:cNvPr>
          <p:cNvSpPr txBox="1">
            <a:spLocks/>
          </p:cNvSpPr>
          <p:nvPr/>
        </p:nvSpPr>
        <p:spPr>
          <a:xfrm>
            <a:off x="457200" y="1212850"/>
            <a:ext cx="8229600" cy="593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latin typeface="メイリオ" pitchFamily="50" charset="-128"/>
                <a:ea typeface="メイリオ" pitchFamily="50" charset="-128"/>
              </a:rPr>
              <a:t>ディスク増設</a:t>
            </a:r>
          </a:p>
        </p:txBody>
      </p:sp>
      <p:sp>
        <p:nvSpPr>
          <p:cNvPr id="22" name="テキスト ボックス 5">
            <a:extLst>
              <a:ext uri="{FF2B5EF4-FFF2-40B4-BE49-F238E27FC236}">
                <a16:creationId xmlns:a16="http://schemas.microsoft.com/office/drawing/2014/main" id="{6617B885-806F-44C8-99DF-97301E2C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1606550"/>
            <a:ext cx="7343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ja-JP" altLang="en-US" sz="1000" dirty="0">
                <a:solidFill>
                  <a:srgbClr val="414141"/>
                </a:solidFill>
                <a:latin typeface="メイリオ" pitchFamily="50" charset="-128"/>
                <a:ea typeface="メイリオ" pitchFamily="50" charset="-128"/>
                <a:sym typeface="Gill Sans Light" pitchFamily="-84" charset="0"/>
              </a:rPr>
              <a:t>利用できるディスク容量を、ドメインごとに追加できるサービスです。</a:t>
            </a:r>
            <a:r>
              <a:rPr lang="en-US" altLang="ja-JP" sz="1000" dirty="0">
                <a:solidFill>
                  <a:srgbClr val="414141"/>
                </a:solidFill>
                <a:latin typeface="メイリオ" pitchFamily="50" charset="-128"/>
                <a:ea typeface="メイリオ" pitchFamily="50" charset="-128"/>
                <a:sym typeface="Gill Sans Light" pitchFamily="-84" charset="0"/>
              </a:rPr>
              <a:t>10GB</a:t>
            </a:r>
            <a:r>
              <a:rPr lang="ja-JP" altLang="en-US" sz="1000" dirty="0">
                <a:solidFill>
                  <a:srgbClr val="414141"/>
                </a:solidFill>
                <a:latin typeface="メイリオ" pitchFamily="50" charset="-128"/>
                <a:ea typeface="メイリオ" pitchFamily="50" charset="-128"/>
                <a:sym typeface="Gill Sans Light" pitchFamily="-84" charset="0"/>
              </a:rPr>
              <a:t>単位での追加となります。</a:t>
            </a:r>
            <a:endParaRPr lang="en-US" altLang="ja-JP" sz="1000" dirty="0">
              <a:solidFill>
                <a:srgbClr val="414141"/>
              </a:solidFill>
              <a:latin typeface="メイリオ" pitchFamily="50" charset="-128"/>
              <a:ea typeface="メイリオ" pitchFamily="50" charset="-128"/>
              <a:sym typeface="Gill Sans Light" pitchFamily="-84" charset="0"/>
            </a:endParaRPr>
          </a:p>
          <a:p>
            <a:pPr>
              <a:lnSpc>
                <a:spcPct val="120000"/>
              </a:lnSpc>
            </a:pPr>
            <a:r>
              <a:rPr lang="ja-JP" altLang="en-US" sz="1000" dirty="0">
                <a:solidFill>
                  <a:srgbClr val="414141"/>
                </a:solidFill>
                <a:latin typeface="メイリオ" pitchFamily="50" charset="-128"/>
                <a:ea typeface="メイリオ" pitchFamily="50" charset="-128"/>
                <a:sym typeface="Gill Sans Light" pitchFamily="-84" charset="0"/>
              </a:rPr>
              <a:t>なお、メールワイズでは、「ユーザー数</a:t>
            </a:r>
            <a:r>
              <a:rPr lang="en-US" altLang="ja-JP" sz="1000" dirty="0">
                <a:solidFill>
                  <a:srgbClr val="414141"/>
                </a:solidFill>
                <a:latin typeface="メイリオ" pitchFamily="50" charset="-128"/>
                <a:ea typeface="メイリオ" pitchFamily="50" charset="-128"/>
                <a:sym typeface="Gill Sans Light" pitchFamily="-84" charset="0"/>
              </a:rPr>
              <a:t>×5GB</a:t>
            </a:r>
            <a:r>
              <a:rPr lang="ja-JP" altLang="en-US" sz="1000" dirty="0">
                <a:solidFill>
                  <a:srgbClr val="414141"/>
                </a:solidFill>
                <a:latin typeface="メイリオ" pitchFamily="50" charset="-128"/>
                <a:ea typeface="メイリオ" pitchFamily="50" charset="-128"/>
                <a:sym typeface="Gill Sans Light" pitchFamily="-84" charset="0"/>
              </a:rPr>
              <a:t>」分のディスク容量を標準で利用できます。</a:t>
            </a:r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9E07A319-C36C-439E-BA23-EF8FFD0B6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37821"/>
              </p:ext>
            </p:extLst>
          </p:nvPr>
        </p:nvGraphicFramePr>
        <p:xfrm>
          <a:off x="990600" y="2168525"/>
          <a:ext cx="7696200" cy="850900"/>
        </p:xfrm>
        <a:graphic>
          <a:graphicData uri="http://schemas.openxmlformats.org/drawingml/2006/table">
            <a:tbl>
              <a:tblPr/>
              <a:tblGrid>
                <a:gridCol w="276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月額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年額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ディスク増設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¥1,000/ 10GB</a:t>
                      </a:r>
                      <a:endParaRPr kumimoji="1" lang="ja-JP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¥11,760 / 10GB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96742F-957B-4EB2-83BA-C6986FAB0A95}"/>
              </a:ext>
            </a:extLst>
          </p:cNvPr>
          <p:cNvSpPr txBox="1"/>
          <p:nvPr/>
        </p:nvSpPr>
        <p:spPr>
          <a:xfrm>
            <a:off x="977900" y="3028950"/>
            <a:ext cx="7331075" cy="2301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900" dirty="0">
                <a:latin typeface="メイリオ"/>
                <a:cs typeface="メイリオ"/>
              </a:rPr>
              <a:t>※</a:t>
            </a:r>
            <a:r>
              <a:rPr lang="ja-JP" altLang="en-US" sz="900" dirty="0">
                <a:latin typeface="メイリオ"/>
                <a:cs typeface="メイリオ"/>
              </a:rPr>
              <a:t>消費税は含みません。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02D56105-D1E1-41B5-885A-ADA27243CE38}"/>
              </a:ext>
            </a:extLst>
          </p:cNvPr>
          <p:cNvSpPr txBox="1">
            <a:spLocks/>
          </p:cNvSpPr>
          <p:nvPr/>
        </p:nvSpPr>
        <p:spPr bwMode="auto">
          <a:xfrm>
            <a:off x="463550" y="3295650"/>
            <a:ext cx="8229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b="1" dirty="0">
                <a:solidFill>
                  <a:srgbClr val="262626"/>
                </a:solidFill>
                <a:latin typeface="メイリオ" pitchFamily="50" charset="-128"/>
                <a:ea typeface="メイリオ" pitchFamily="50" charset="-128"/>
              </a:rPr>
              <a:t>セキュリティ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D4EFEEEC-C33C-442D-A9E6-BE586B3FA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22491"/>
              </p:ext>
            </p:extLst>
          </p:nvPr>
        </p:nvGraphicFramePr>
        <p:xfrm>
          <a:off x="977900" y="3767138"/>
          <a:ext cx="7696200" cy="1276350"/>
        </p:xfrm>
        <a:graphic>
          <a:graphicData uri="http://schemas.openxmlformats.org/drawingml/2006/table">
            <a:tbl>
              <a:tblPr/>
              <a:tblGrid>
                <a:gridCol w="276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月額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年額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IP</a:t>
                      </a: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アドレス制限・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BASIC</a:t>
                      </a: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認証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無料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無料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証明書によるセキュアアクセス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\250/1</a:t>
                      </a: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ユーザー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\2,940/1</a:t>
                      </a: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ユーザー</a:t>
                      </a:r>
                    </a:p>
                  </a:txBody>
                  <a:tcPr marL="91447" marR="91447" marT="45731" marB="45731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B609EB0-BBE0-4ADB-9BBF-0F0ECA5F9F65}"/>
              </a:ext>
            </a:extLst>
          </p:cNvPr>
          <p:cNvSpPr txBox="1"/>
          <p:nvPr/>
        </p:nvSpPr>
        <p:spPr>
          <a:xfrm>
            <a:off x="977900" y="5076825"/>
            <a:ext cx="7331075" cy="9239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900" b="1" dirty="0">
                <a:latin typeface="メイリオ" pitchFamily="50" charset="-128"/>
                <a:ea typeface="メイリオ" pitchFamily="50" charset="-128"/>
              </a:rPr>
              <a:t>■セキュアアクセスについて</a:t>
            </a:r>
            <a:endParaRPr lang="en-US" altLang="ja-JP" sz="900" b="1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クライアント証明書によって接続を認証するオプションサービス</a:t>
            </a:r>
            <a:r>
              <a:rPr lang="ja-JP" altLang="en-US" sz="900">
                <a:latin typeface="メイリオ" pitchFamily="50" charset="-128"/>
                <a:ea typeface="メイリオ" pitchFamily="50" charset="-128"/>
              </a:rPr>
              <a:t>です。外出先からの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利用をより安全に利用できます。</a:t>
            </a:r>
            <a:endParaRPr lang="en-US" altLang="ja-JP" sz="900" dirty="0">
              <a:latin typeface="メイリオ" pitchFamily="50" charset="-128"/>
              <a:ea typeface="メイリオ" pitchFamily="50" charset="-128"/>
            </a:endParaRPr>
          </a:p>
          <a:p>
            <a:endParaRPr lang="en-US" altLang="ja-JP" sz="9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消費税は含みません。</a:t>
            </a:r>
            <a:endParaRPr lang="en-US" altLang="ja-JP" sz="900" dirty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セキュアアクセスは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ユーザーよりご契約いただけます。他のサービスとユーザー数を合わせる必要はありません。</a:t>
            </a:r>
          </a:p>
          <a:p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※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同一ユーザーが複数の端末にクライアント証明書をインポートして利用する場合は、</a:t>
            </a:r>
            <a:r>
              <a:rPr lang="en-US" altLang="ja-JP" sz="900" dirty="0">
                <a:latin typeface="メイリオ" pitchFamily="50" charset="-128"/>
                <a:ea typeface="メイリオ" pitchFamily="50" charset="-128"/>
              </a:rPr>
              <a:t>1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</a:rPr>
              <a:t>ユーザー分のライセンスでご利用いただけます。</a:t>
            </a:r>
          </a:p>
        </p:txBody>
      </p:sp>
    </p:spTree>
    <p:extLst>
      <p:ext uri="{BB962C8B-B14F-4D97-AF65-F5344CB8AC3E}">
        <p14:creationId xmlns:p14="http://schemas.microsoft.com/office/powerpoint/2010/main" val="2504682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F8FF9-A949-1D45-B474-480BA3B0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お試し方法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850519-0F75-A94B-80F5-341E8825C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6751A784-A11A-401D-81BF-46D40F1E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984443"/>
            <a:ext cx="6038850" cy="37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1600" dirty="0">
                <a:ea typeface="メイリオ" pitchFamily="50" charset="-128"/>
              </a:rPr>
              <a:t>メールワイズは、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1600">
                <a:ea typeface="メイリオ" pitchFamily="50" charset="-128"/>
              </a:rPr>
              <a:t>日間無料</a:t>
            </a:r>
            <a:r>
              <a:rPr lang="ja-JP" altLang="en-US" sz="1600" dirty="0">
                <a:ea typeface="メイリオ" pitchFamily="50" charset="-128"/>
              </a:rPr>
              <a:t>でお試しいただけます。</a:t>
            </a:r>
          </a:p>
        </p:txBody>
      </p:sp>
    </p:spTree>
    <p:extLst>
      <p:ext uri="{BB962C8B-B14F-4D97-AF65-F5344CB8AC3E}">
        <p14:creationId xmlns:p14="http://schemas.microsoft.com/office/powerpoint/2010/main" val="3897047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お試しの流れ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1973D5-2AD1-4015-A0A5-6FCA402A5509}"/>
              </a:ext>
            </a:extLst>
          </p:cNvPr>
          <p:cNvSpPr txBox="1"/>
          <p:nvPr/>
        </p:nvSpPr>
        <p:spPr>
          <a:xfrm>
            <a:off x="695325" y="1277938"/>
            <a:ext cx="5767388" cy="11987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latin typeface="メイリオ"/>
                <a:ea typeface="メイリオ"/>
                <a:cs typeface="メイリオ"/>
              </a:rPr>
              <a:t>1. </a:t>
            </a:r>
            <a:r>
              <a:rPr lang="ja-JP" altLang="en-US" sz="1600" b="1" dirty="0">
                <a:latin typeface="メイリオ"/>
                <a:ea typeface="メイリオ"/>
                <a:cs typeface="メイリオ"/>
              </a:rPr>
              <a:t>メールワイズ 無料アカウント登録</a:t>
            </a:r>
            <a:endParaRPr lang="en-US" altLang="ja-JP" sz="1600" b="1" dirty="0">
              <a:latin typeface="メイリオ"/>
              <a:ea typeface="メイリオ"/>
              <a:cs typeface="メイリオ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b="1" dirty="0">
              <a:solidFill>
                <a:prstClr val="black">
                  <a:lumMod val="75000"/>
                  <a:lumOff val="25000"/>
                </a:prstClr>
              </a:solidFill>
              <a:latin typeface="メイリオ"/>
              <a:ea typeface="メイリオ"/>
              <a:cs typeface="メイリオ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400" b="1" dirty="0">
                <a:latin typeface="メイリオ"/>
                <a:ea typeface="メイリオ"/>
                <a:cs typeface="メイリオ"/>
              </a:rPr>
              <a:t>https://mailwise.cybozu.co.jp/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へアクセスし、</a:t>
            </a:r>
            <a:b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</a:b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　右上の赤い「お試し」ボタンをクリックします。お試し申込画面でアカウントを作成し、お試　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　しするサービスを入力して申し込みます。</a:t>
            </a:r>
          </a:p>
        </p:txBody>
      </p:sp>
      <p:sp>
        <p:nvSpPr>
          <p:cNvPr id="8" name="右矢印 6">
            <a:extLst>
              <a:ext uri="{FF2B5EF4-FFF2-40B4-BE49-F238E27FC236}">
                <a16:creationId xmlns:a16="http://schemas.microsoft.com/office/drawing/2014/main" id="{E43E1541-BC68-4ED3-A2E2-C56BE72D4009}"/>
              </a:ext>
            </a:extLst>
          </p:cNvPr>
          <p:cNvSpPr/>
          <p:nvPr/>
        </p:nvSpPr>
        <p:spPr>
          <a:xfrm rot="5400000">
            <a:off x="1299370" y="2650331"/>
            <a:ext cx="309562" cy="320675"/>
          </a:xfrm>
          <a:prstGeom prst="rightArrow">
            <a:avLst/>
          </a:prstGeom>
          <a:solidFill>
            <a:srgbClr val="4BB8D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テキスト ボックス 14">
            <a:extLst>
              <a:ext uri="{FF2B5EF4-FFF2-40B4-BE49-F238E27FC236}">
                <a16:creationId xmlns:a16="http://schemas.microsoft.com/office/drawing/2014/main" id="{35E6671E-4ACC-462C-9818-9DEDF08A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232150"/>
            <a:ext cx="57308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2000" b="1" dirty="0">
                <a:latin typeface="メイリオ" pitchFamily="50" charset="-128"/>
                <a:ea typeface="メイリオ" pitchFamily="50" charset="-128"/>
              </a:rPr>
              <a:t>2. 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メールに記載された</a:t>
            </a:r>
            <a:r>
              <a:rPr lang="en-US" altLang="ja-JP" sz="1600" b="1" dirty="0">
                <a:latin typeface="メイリオ" pitchFamily="50" charset="-128"/>
                <a:ea typeface="メイリオ" pitchFamily="50" charset="-128"/>
              </a:rPr>
              <a:t>URL</a:t>
            </a:r>
            <a:r>
              <a:rPr lang="ja-JP" altLang="en-US" sz="1600" b="1" dirty="0">
                <a:latin typeface="メイリオ" pitchFamily="50" charset="-128"/>
                <a:ea typeface="メイリオ" pitchFamily="50" charset="-128"/>
              </a:rPr>
              <a:t>へアクセス</a:t>
            </a:r>
            <a:endParaRPr lang="en-US" altLang="ja-JP" sz="1600" b="1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000" dirty="0">
              <a:solidFill>
                <a:srgbClr val="40404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000" dirty="0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10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メールに記載されている</a:t>
            </a:r>
            <a:r>
              <a:rPr lang="en-US" altLang="ja-JP" sz="10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URL</a:t>
            </a:r>
            <a:r>
              <a:rPr lang="ja-JP" altLang="en-US" sz="10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をクリックしてメールワイズへログインします。</a:t>
            </a:r>
            <a:endParaRPr lang="en-US" altLang="ja-JP" sz="10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0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　メールに記載のログイン名、お試し申込時に入力したパスワードでログインできます。</a:t>
            </a:r>
            <a:endParaRPr lang="ja-JP" altLang="en-US" sz="1000" dirty="0">
              <a:solidFill>
                <a:srgbClr val="404040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2" name="右矢印 15">
            <a:extLst>
              <a:ext uri="{FF2B5EF4-FFF2-40B4-BE49-F238E27FC236}">
                <a16:creationId xmlns:a16="http://schemas.microsoft.com/office/drawing/2014/main" id="{3D81E2A3-9743-4928-A45E-2E4A15989641}"/>
              </a:ext>
            </a:extLst>
          </p:cNvPr>
          <p:cNvSpPr/>
          <p:nvPr/>
        </p:nvSpPr>
        <p:spPr>
          <a:xfrm rot="5400000">
            <a:off x="1321594" y="4410869"/>
            <a:ext cx="309563" cy="320675"/>
          </a:xfrm>
          <a:prstGeom prst="rightArrow">
            <a:avLst/>
          </a:prstGeom>
          <a:solidFill>
            <a:srgbClr val="4BB8D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07D9BE-C413-44D2-976A-25BE7CD869DA}"/>
              </a:ext>
            </a:extLst>
          </p:cNvPr>
          <p:cNvSpPr txBox="1"/>
          <p:nvPr/>
        </p:nvSpPr>
        <p:spPr>
          <a:xfrm>
            <a:off x="1793875" y="4318000"/>
            <a:ext cx="4184650" cy="447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>
                <a:solidFill>
                  <a:srgbClr val="4BB8D7"/>
                </a:solidFill>
                <a:latin typeface="メイリオ"/>
                <a:ea typeface="メイリオ"/>
                <a:cs typeface="メイリオ"/>
              </a:rPr>
              <a:t>複数人でお試しする際は必要に応じて「</a:t>
            </a:r>
            <a:r>
              <a:rPr lang="en-US" altLang="ja-JP" sz="1050" dirty="0">
                <a:solidFill>
                  <a:srgbClr val="4BB8D7"/>
                </a:solidFill>
                <a:latin typeface="メイリオ"/>
                <a:ea typeface="メイリオ"/>
                <a:cs typeface="メイリオ"/>
              </a:rPr>
              <a:t>cybozu.com </a:t>
            </a:r>
            <a:r>
              <a:rPr lang="ja-JP" altLang="en-US" sz="1050">
                <a:solidFill>
                  <a:srgbClr val="4BB8D7"/>
                </a:solidFill>
                <a:latin typeface="メイリオ"/>
                <a:ea typeface="メイリオ"/>
                <a:cs typeface="メイリオ"/>
              </a:rPr>
              <a:t>共通管理」よりユーザー登録します。</a:t>
            </a:r>
            <a:endParaRPr lang="ja-JP" altLang="en-US" sz="1050" dirty="0">
              <a:solidFill>
                <a:srgbClr val="4BB8D7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DE576-83E1-4B38-BE4F-62A5FBF56F0D}"/>
              </a:ext>
            </a:extLst>
          </p:cNvPr>
          <p:cNvSpPr txBox="1"/>
          <p:nvPr/>
        </p:nvSpPr>
        <p:spPr>
          <a:xfrm>
            <a:off x="769938" y="4933950"/>
            <a:ext cx="6069773" cy="130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latin typeface="メイリオ"/>
                <a:ea typeface="メイリオ"/>
                <a:cs typeface="メイリオ"/>
              </a:rPr>
              <a:t>3. </a:t>
            </a:r>
            <a:r>
              <a:rPr lang="ja-JP" altLang="en-US" sz="1600" b="1" dirty="0">
                <a:latin typeface="メイリオ"/>
                <a:ea typeface="メイリオ"/>
                <a:cs typeface="メイリオ"/>
              </a:rPr>
              <a:t>お試し開始</a:t>
            </a:r>
            <a:endParaRPr lang="en-US" altLang="ja-JP" sz="1600" b="1" dirty="0">
              <a:latin typeface="メイリオ"/>
              <a:ea typeface="メイリオ"/>
              <a:cs typeface="メイリオ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30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日間メールワイズをお試しいただけます。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　お試し期間中も機能制限なく、電話サポートもご利用いただけます。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　また、お試し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終了後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30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日以内に本契約いただく</a:t>
            </a:r>
            <a:r>
              <a:rPr lang="ja-JP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場合は、</a:t>
            </a:r>
            <a:b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</a:br>
            <a:r>
              <a:rPr lang="ja-JP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000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お試し</a:t>
            </a:r>
            <a:r>
              <a:rPr lang="ja-JP" alt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期間中のデータ</a:t>
            </a:r>
            <a:r>
              <a:rPr lang="ja-JP" altLang="en-US" sz="1000" u="sng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を引き継いでご利用</a:t>
            </a:r>
            <a:r>
              <a:rPr lang="ja-JP" alt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/>
                <a:ea typeface="メイリオ"/>
                <a:cs typeface="メイリオ"/>
              </a:rPr>
              <a:t>いただけます。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1519C5-213E-4200-808D-073E42201083}"/>
              </a:ext>
            </a:extLst>
          </p:cNvPr>
          <p:cNvSpPr txBox="1"/>
          <p:nvPr/>
        </p:nvSpPr>
        <p:spPr>
          <a:xfrm>
            <a:off x="1793874" y="2550922"/>
            <a:ext cx="5045837" cy="625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4BB8D7"/>
                </a:solidFill>
                <a:latin typeface="メイリオ"/>
                <a:ea typeface="メイリオ"/>
                <a:cs typeface="メイリオ"/>
              </a:rPr>
              <a:t>5</a:t>
            </a:r>
            <a:r>
              <a:rPr lang="ja-JP" altLang="en-US" sz="1050" dirty="0">
                <a:solidFill>
                  <a:srgbClr val="4BB8D7"/>
                </a:solidFill>
                <a:latin typeface="メイリオ"/>
                <a:ea typeface="メイリオ"/>
                <a:cs typeface="メイリオ"/>
              </a:rPr>
              <a:t>分以内に試用準備完了メールが届きます。</a:t>
            </a:r>
            <a:endParaRPr lang="en-US" altLang="ja-JP" sz="1050" dirty="0">
              <a:solidFill>
                <a:srgbClr val="4BB8D7"/>
              </a:solidFill>
              <a:latin typeface="メイリオ"/>
              <a:ea typeface="メイリオ"/>
              <a:cs typeface="メイリオ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>
                <a:solidFill>
                  <a:srgbClr val="4BB8D7"/>
                </a:solidFill>
                <a:latin typeface="メイリオ"/>
                <a:ea typeface="メイリオ"/>
                <a:cs typeface="メイリオ"/>
              </a:rPr>
              <a:t>メールが到着してから</a:t>
            </a:r>
            <a:r>
              <a:rPr lang="en-US" altLang="ja-JP" sz="1050" dirty="0">
                <a:solidFill>
                  <a:srgbClr val="4BB8D7"/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050">
                <a:solidFill>
                  <a:srgbClr val="4BB8D7"/>
                </a:solidFill>
                <a:latin typeface="メイリオ"/>
                <a:ea typeface="メイリオ"/>
                <a:cs typeface="メイリオ"/>
              </a:rPr>
              <a:t>日以内にログインしない場合は、申し込みが取り消しとなりますのでご注意ください。</a:t>
            </a:r>
            <a:endParaRPr lang="en-US" altLang="ja-JP" sz="1050" dirty="0">
              <a:solidFill>
                <a:srgbClr val="4BB8D7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C5F651-90DD-48ED-A8C4-07C65EF6C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794" y="1555755"/>
            <a:ext cx="2023173" cy="715958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995C6A3-CABE-4D01-90C0-78EE431BA79D}"/>
              </a:ext>
            </a:extLst>
          </p:cNvPr>
          <p:cNvSpPr/>
          <p:nvPr/>
        </p:nvSpPr>
        <p:spPr>
          <a:xfrm>
            <a:off x="7889495" y="1486842"/>
            <a:ext cx="639762" cy="614362"/>
          </a:xfrm>
          <a:prstGeom prst="rect">
            <a:avLst/>
          </a:prstGeom>
          <a:noFill/>
          <a:ln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0" name="図 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79D87DA-6CD9-A946-B783-B0D4C9908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131" y="3132223"/>
            <a:ext cx="2030410" cy="1390540"/>
          </a:xfrm>
          <a:prstGeom prst="rect">
            <a:avLst/>
          </a:prstGeom>
        </p:spPr>
      </p:pic>
      <p:pic>
        <p:nvPicPr>
          <p:cNvPr id="5" name="図 4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0DF6FFF3-7608-92D5-B2E3-33F0CBE67D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17" r="188"/>
          <a:stretch/>
        </p:blipFill>
        <p:spPr>
          <a:xfrm>
            <a:off x="5717512" y="4833666"/>
            <a:ext cx="2563027" cy="13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89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動作環境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1C637337-3D9C-4EBF-BF85-C850ADE901DD}"/>
              </a:ext>
            </a:extLst>
          </p:cNvPr>
          <p:cNvSpPr txBox="1">
            <a:spLocks/>
          </p:cNvSpPr>
          <p:nvPr/>
        </p:nvSpPr>
        <p:spPr>
          <a:xfrm>
            <a:off x="457200" y="1212850"/>
            <a:ext cx="8229600" cy="460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メイリオ" pitchFamily="50" charset="-128"/>
                <a:ea typeface="メイリオ" pitchFamily="50" charset="-128"/>
              </a:rPr>
              <a:t>Web</a:t>
            </a:r>
            <a:r>
              <a:rPr lang="ja-JP" altLang="en-US" sz="2000">
                <a:latin typeface="メイリオ" pitchFamily="50" charset="-128"/>
                <a:ea typeface="メイリオ" pitchFamily="50" charset="-128"/>
              </a:rPr>
              <a:t>ブラウザー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F8271D8-A014-46C2-BBB4-E2E72DD2A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64560"/>
              </p:ext>
            </p:extLst>
          </p:nvPr>
        </p:nvGraphicFramePr>
        <p:xfrm>
          <a:off x="1414463" y="1724025"/>
          <a:ext cx="6711950" cy="2488883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4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Windows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algn="l"/>
                      <a:r>
                        <a:rPr lang="en" altLang="ja-JP" sz="1200" b="0" i="0" dirty="0">
                          <a:solidFill>
                            <a:srgbClr val="343434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Microsoft Edge</a:t>
                      </a:r>
                      <a:r>
                        <a:rPr lang="ja-JP" altLang="en-US" sz="1200" b="0" i="0">
                          <a:solidFill>
                            <a:srgbClr val="343434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最新版（</a:t>
                      </a:r>
                      <a:r>
                        <a:rPr lang="en" altLang="ja-JP" sz="1200" b="0" i="0" dirty="0">
                          <a:solidFill>
                            <a:srgbClr val="343434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Chromium</a:t>
                      </a:r>
                      <a:r>
                        <a:rPr lang="ja-JP" altLang="en-US" sz="1200" b="0" i="0">
                          <a:solidFill>
                            <a:srgbClr val="343434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版のみ）</a:t>
                      </a:r>
                    </a:p>
                    <a:p>
                      <a:pPr algn="l"/>
                      <a:r>
                        <a:rPr lang="en" altLang="ja-JP" sz="1200" b="0" i="0" dirty="0">
                          <a:solidFill>
                            <a:srgbClr val="343434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Mozilla Firefox</a:t>
                      </a:r>
                      <a:r>
                        <a:rPr lang="ja-JP" altLang="en-US" sz="1200" b="0" i="0">
                          <a:solidFill>
                            <a:srgbClr val="343434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最新版</a:t>
                      </a:r>
                    </a:p>
                    <a:p>
                      <a:pPr algn="l"/>
                      <a:r>
                        <a:rPr lang="en" altLang="ja-JP" sz="1200" b="0" i="0" dirty="0">
                          <a:solidFill>
                            <a:srgbClr val="343434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Google Chrome</a:t>
                      </a:r>
                      <a:r>
                        <a:rPr lang="ja-JP" altLang="en-US" sz="1200" b="0" i="0">
                          <a:solidFill>
                            <a:srgbClr val="343434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最新版</a:t>
                      </a: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macOS</a:t>
                      </a:r>
                      <a:endParaRPr kumimoji="1" lang="ja-JP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Safari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最新版</a:t>
                      </a:r>
                      <a:b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</a:b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Mozilla Firefox 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最新版</a:t>
                      </a:r>
                      <a:endParaRPr kumimoji="1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Google Chrome 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最新版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iOS/Safari</a:t>
                      </a:r>
                      <a:endParaRPr kumimoji="1" lang="ja-JP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最新の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iOS 15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、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16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39249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iPadOS/Safari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最新の</a:t>
                      </a:r>
                      <a:r>
                        <a:rPr kumimoji="1" lang="en-US" altLang="ja-JP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iPadOS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 15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、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16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Android</a:t>
                      </a:r>
                      <a:endParaRPr kumimoji="1" lang="ja-JP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Android 10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以降</a:t>
                      </a: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の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Android Chrome</a:t>
                      </a: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最新版</a:t>
                      </a:r>
                    </a:p>
                  </a:txBody>
                  <a:tcPr marL="91445" marR="91445" marT="45697" marB="45697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7E6D9BFE-C183-43A8-BA27-820DF5ECE484}"/>
              </a:ext>
            </a:extLst>
          </p:cNvPr>
          <p:cNvSpPr txBox="1">
            <a:spLocks/>
          </p:cNvSpPr>
          <p:nvPr/>
        </p:nvSpPr>
        <p:spPr bwMode="auto">
          <a:xfrm>
            <a:off x="457200" y="4436426"/>
            <a:ext cx="8229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sz="2000">
                <a:solidFill>
                  <a:srgbClr val="262626"/>
                </a:solidFill>
                <a:latin typeface="メイリオ" pitchFamily="50" charset="-128"/>
                <a:ea typeface="メイリオ" pitchFamily="50" charset="-128"/>
              </a:rPr>
              <a:t>対応メールサーバー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520F8C1-A557-4AEC-8F63-4B2EBAACD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18977"/>
              </p:ext>
            </p:extLst>
          </p:nvPr>
        </p:nvGraphicFramePr>
        <p:xfrm>
          <a:off x="1414463" y="4947601"/>
          <a:ext cx="6711950" cy="1284288"/>
        </p:xfrm>
        <a:graphic>
          <a:graphicData uri="http://schemas.openxmlformats.org/drawingml/2006/table">
            <a:tbl>
              <a:tblPr/>
              <a:tblGrid>
                <a:gridCol w="297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プロトコル</a:t>
                      </a:r>
                    </a:p>
                  </a:txBody>
                  <a:tcPr marL="91445" marR="91445" marT="45635" marB="4563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認証形式</a:t>
                      </a:r>
                    </a:p>
                  </a:txBody>
                  <a:tcPr marL="91445" marR="91445" marT="45635" marB="4563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STARTTLS</a:t>
                      </a: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サポート</a:t>
                      </a:r>
                    </a:p>
                  </a:txBody>
                  <a:tcPr marL="91445" marR="91445" marT="45635" marB="4563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SMTP/POP3/IMAP4</a:t>
                      </a: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SMTP/POP3/IMAP4 over TLS</a:t>
                      </a: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※IMAP4 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は「メール受信機能」のみに対応しています。その他の機能は操作・使用できません。</a:t>
                      </a:r>
                    </a:p>
                  </a:txBody>
                  <a:tcPr marL="91445" marR="91445" marT="45635" marB="4563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APOP</a:t>
                      </a: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SMTP Authentication</a:t>
                      </a: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OAuth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（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Exchange Online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、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Gmail</a:t>
                      </a: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）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45" marR="91445" marT="45635" marB="4563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あり</a:t>
                      </a:r>
                    </a:p>
                  </a:txBody>
                  <a:tcPr marL="91445" marR="91445" marT="45635" marB="4563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2A3C85-4CA6-DB9B-DFBC-389ABA7C442A}"/>
              </a:ext>
            </a:extLst>
          </p:cNvPr>
          <p:cNvSpPr txBox="1"/>
          <p:nvPr/>
        </p:nvSpPr>
        <p:spPr>
          <a:xfrm>
            <a:off x="6951726" y="6238815"/>
            <a:ext cx="15074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(2023</a:t>
            </a:r>
            <a:r>
              <a:rPr lang="ja-JP" altLang="en-US" sz="1000" b="0" i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00" b="0" i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100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en-US" altLang="ja-JP" sz="1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000"/>
          </a:p>
        </p:txBody>
      </p:sp>
    </p:spTree>
    <p:extLst>
      <p:ext uri="{BB962C8B-B14F-4D97-AF65-F5344CB8AC3E}">
        <p14:creationId xmlns:p14="http://schemas.microsoft.com/office/powerpoint/2010/main" val="760962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cybozu.com</a:t>
            </a:r>
            <a:r>
              <a:rPr lang="ja-JP" altLang="en-US" dirty="0"/>
              <a:t>運用環境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graphicFrame>
        <p:nvGraphicFramePr>
          <p:cNvPr id="7" name="コンテンツ プレースホルダー 8">
            <a:extLst>
              <a:ext uri="{FF2B5EF4-FFF2-40B4-BE49-F238E27FC236}">
                <a16:creationId xmlns:a16="http://schemas.microsoft.com/office/drawing/2014/main" id="{D2C65905-A9A8-469A-8469-06E2C3F55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174035"/>
              </p:ext>
            </p:extLst>
          </p:nvPr>
        </p:nvGraphicFramePr>
        <p:xfrm>
          <a:off x="457200" y="1212850"/>
          <a:ext cx="8313738" cy="5059363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SLO</a:t>
                      </a:r>
                      <a:r>
                        <a:rPr kumimoji="1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（サービスレベル目標）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稼働率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99.99</a:t>
                      </a: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％を目標に運用します。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運用体制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サイボウズ株式会社では情報セキュリティマネジメントシステム（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ISMS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）を構築し、クラウドサービス基盤（サーバ及び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OS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）の運用について、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ISO/IEC 27001:2005 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の認証を取得しています。</a:t>
                      </a:r>
                    </a:p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※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認証番号：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IS 577142 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認証登録日：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2011/11/10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データセンター所在地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cybozu.com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は東日本のデータセンターで運用し、西日本のデータセンターにもバックアップデータを保管しています。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バックアップ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お客様のデータは毎日無停止でバックアップを作成しています。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なお、お客様からのご要望</a:t>
                      </a:r>
                      <a:r>
                        <a:rPr kumimoji="1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(</a:t>
                      </a: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操作ミスによってデータを消去してしまった場合など）による個別のバックアップデータの復元は行っておりません。あらかじめご了承ください。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データの消去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解約の翌日から</a:t>
                      </a: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30</a:t>
                      </a: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日後にデータを消去します。</a:t>
                      </a:r>
                    </a:p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バックアップデータはデータの消去から</a:t>
                      </a: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2</a:t>
                      </a: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週間程度で完全消去いたします。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サービス提供時間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24</a:t>
                      </a: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時間</a:t>
                      </a: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365</a:t>
                      </a: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日（計画メンテナンス、計画停止を除く）</a:t>
                      </a:r>
                    </a:p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日本時間の毎月第</a:t>
                      </a: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2</a:t>
                      </a: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日曜日午前</a:t>
                      </a: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1</a:t>
                      </a: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時～</a:t>
                      </a:r>
                      <a:r>
                        <a:rPr kumimoji="0" lang="en-US" altLang="ja-JP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7</a:t>
                      </a:r>
                      <a:r>
                        <a:rPr kumimoji="0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時の間に定期メンテナンスを行います。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75"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冗長化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全てのサーバー、ネットワーク、ストレージ、データについて冗長化を実施しています。</a:t>
                      </a:r>
                      <a:endParaRPr kumimoji="0" lang="ja-JP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データ暗号化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伝送データについては全て暗号化しています。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575"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脆弱性対応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1pPr>
                      <a:lvl2pPr marL="742950" indent="-28575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2pPr>
                      <a:lvl3pPr marL="11430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3pPr>
                      <a:lvl4pPr marL="16002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4pPr>
                      <a:lvl5pPr marL="2057400" indent="-228600" defTabSz="3365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5pPr>
                      <a:lvl6pPr marL="25146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6pPr>
                      <a:lvl7pPr marL="29718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7pPr>
                      <a:lvl8pPr marL="34290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8pPr>
                      <a:lvl9pPr marL="3886200" indent="-228600" defTabSz="3365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rgbClr val="262626"/>
                          </a:solidFill>
                          <a:latin typeface="メイリオ" pitchFamily="50" charset="-128"/>
                          <a:ea typeface="メイリオ" pitchFamily="50" charset="-128"/>
                        </a:defRPr>
                      </a:lvl9pPr>
                    </a:lstStyle>
                    <a:p>
                      <a:pPr marL="0" marR="0" lvl="0" indent="0" algn="l" defTabSz="3365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</a:rPr>
                        <a:t>第三者機関による脆弱性試験を定期的に実施しています。</a:t>
                      </a:r>
                    </a:p>
                  </a:txBody>
                  <a:tcPr marL="91419" marR="91419" marT="45718" marB="4571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61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931D1F-E8F4-B149-9D5A-0D6FD1DF08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altLang="ja-JP" dirty="0">
                <a:solidFill>
                  <a:srgbClr val="D5083A"/>
                </a:solidFill>
                <a:ea typeface="メイリオ" pitchFamily="50" charset="-128"/>
              </a:rPr>
              <a:t>▼</a:t>
            </a:r>
            <a:r>
              <a:rPr lang="ja-JP" altLang="en-US" dirty="0">
                <a:solidFill>
                  <a:srgbClr val="D5083A"/>
                </a:solidFill>
                <a:ea typeface="メイリオ" pitchFamily="50" charset="-128"/>
              </a:rPr>
              <a:t>サービス紹介ページ</a:t>
            </a:r>
            <a:endParaRPr lang="en-US" altLang="ja-JP" dirty="0">
              <a:solidFill>
                <a:srgbClr val="D5083A"/>
              </a:solidFill>
              <a:ea typeface="メイリオ" pitchFamily="50" charset="-128"/>
            </a:endParaRPr>
          </a:p>
          <a:p>
            <a:pPr algn="ctr"/>
            <a:r>
              <a:rPr lang="en-US" altLang="ja-JP" dirty="0">
                <a:ea typeface="メイリオ" pitchFamily="50" charset="-128"/>
                <a:hlinkClick r:id="rId2"/>
              </a:rPr>
              <a:t>https://mailwise.cybozu.com/</a:t>
            </a:r>
            <a:endParaRPr lang="en-US" altLang="ja-JP" dirty="0">
              <a:ea typeface="メイリオ" pitchFamily="50" charset="-128"/>
            </a:endParaRPr>
          </a:p>
          <a:p>
            <a:pPr algn="ctr"/>
            <a:r>
              <a:rPr lang="en-US" altLang="ja-JP" dirty="0">
                <a:solidFill>
                  <a:srgbClr val="D5083A"/>
                </a:solidFill>
                <a:ea typeface="メイリオ" pitchFamily="50" charset="-128"/>
              </a:rPr>
              <a:t>▼</a:t>
            </a:r>
            <a:r>
              <a:rPr lang="ja-JP" altLang="en-US" dirty="0">
                <a:solidFill>
                  <a:srgbClr val="D5083A"/>
                </a:solidFill>
                <a:ea typeface="メイリオ" pitchFamily="50" charset="-128"/>
              </a:rPr>
              <a:t>操作マニュアル</a:t>
            </a:r>
            <a:endParaRPr lang="en-US" altLang="ja-JP" dirty="0">
              <a:solidFill>
                <a:srgbClr val="D5083A"/>
              </a:solidFill>
              <a:ea typeface="メイリオ" pitchFamily="50" charset="-128"/>
            </a:endParaRPr>
          </a:p>
          <a:p>
            <a:pPr algn="ctr"/>
            <a:r>
              <a:rPr lang="en-US" altLang="ja-JP" dirty="0">
                <a:ea typeface="メイリオ" pitchFamily="50" charset="-128"/>
                <a:hlinkClick r:id="rId3"/>
              </a:rPr>
              <a:t>https://jp.cybozu.help/m/ja/</a:t>
            </a:r>
            <a:endParaRPr lang="ja-JP" altLang="en-US" dirty="0">
              <a:ea typeface="メイリオ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97F259B-C132-CB45-9964-41DEE9A8B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41" y="3140129"/>
            <a:ext cx="1951229" cy="15414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4B325A2-D64D-E84D-989B-82833223FD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162" y="4312685"/>
            <a:ext cx="1427888" cy="208096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FB0F6F0-C588-AB46-A0C6-8390EB61CA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683" y="5136589"/>
            <a:ext cx="660819" cy="8457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804AE5E-E922-B645-9B94-4BD44B1C25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6477" y="2998521"/>
            <a:ext cx="2197607" cy="22866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329DDAB-B615-E64B-A9B5-80EC65C67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501" y="5099012"/>
            <a:ext cx="592795" cy="11065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4B2790D-7BB6-DE40-BAD0-19340A239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816" y="3324076"/>
            <a:ext cx="988609" cy="988609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A73443F-8F34-7545-AAD8-CE6B4EC4F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8BABE1-E6E5-4FB6-93D5-2367431BFB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848" y="441862"/>
            <a:ext cx="2308304" cy="5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延べ導入社</a:t>
            </a:r>
            <a:r>
              <a:rPr lang="ja-JP" altLang="en-US"/>
              <a:t>数</a:t>
            </a:r>
            <a:r>
              <a:rPr lang="en-US" altLang="ja-JP" dirty="0"/>
              <a:t>13,000</a:t>
            </a:r>
            <a:r>
              <a:rPr lang="ja-JP" altLang="en-US" dirty="0"/>
              <a:t>社突破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8190310" cy="1230945"/>
          </a:xfrm>
        </p:spPr>
        <p:txBody>
          <a:bodyPr>
            <a:normAutofit/>
          </a:bodyPr>
          <a:lstStyle/>
          <a:p>
            <a:r>
              <a:rPr lang="ja-JP" altLang="en-US" sz="1800" dirty="0">
                <a:ea typeface="メイリオ" pitchFamily="50" charset="-128"/>
              </a:rPr>
              <a:t>　メールワイズは、延べ導入社</a:t>
            </a:r>
            <a:r>
              <a:rPr lang="ja-JP" altLang="en-US" sz="1800">
                <a:ea typeface="メイリオ" pitchFamily="50" charset="-128"/>
              </a:rPr>
              <a:t>数</a:t>
            </a:r>
            <a:r>
              <a:rPr lang="en-US" altLang="ja-JP" sz="1800" dirty="0">
                <a:ea typeface="メイリオ" pitchFamily="50" charset="-128"/>
              </a:rPr>
              <a:t>13,000</a:t>
            </a:r>
            <a:r>
              <a:rPr lang="ja-JP" altLang="en-US" sz="1800" dirty="0">
                <a:ea typeface="メイリオ" pitchFamily="50" charset="-128"/>
              </a:rPr>
              <a:t>社を突破した導入社数・利用者数を伸ばし続けている実績のあるサービスです。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F2E8E74-0BE9-4E86-BFBF-01AC0D6B0D92}"/>
              </a:ext>
            </a:extLst>
          </p:cNvPr>
          <p:cNvSpPr/>
          <p:nvPr/>
        </p:nvSpPr>
        <p:spPr>
          <a:xfrm>
            <a:off x="2025396" y="6137597"/>
            <a:ext cx="5093208" cy="2668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ja-JP" altLang="en-US" sz="1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メールワイズ 延べ導入社数</a:t>
            </a:r>
            <a:r>
              <a:rPr lang="ja-JP" altLang="en-US" sz="1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の推移</a:t>
            </a:r>
            <a:r>
              <a:rPr lang="en-US" altLang="ja-JP" sz="1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(2023</a:t>
            </a:r>
            <a:r>
              <a:rPr lang="ja-JP" altLang="en-US" sz="1000" b="0" i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00" b="0" i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1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末時点</a:t>
            </a:r>
            <a:r>
              <a:rPr lang="en-US" altLang="ja-JP" sz="10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0C4AC4-8542-40F3-BAB7-3E76AD16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5818" y="1891207"/>
            <a:ext cx="7612364" cy="41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F8FF9-A949-1D45-B474-480BA3B0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メールワイズの基本機能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850519-0F75-A94B-80F5-341E8825C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288D42D6-E308-4B82-B2EB-1EC137CA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4003104"/>
            <a:ext cx="60388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rbe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20000"/>
              </a:lnSpc>
              <a:buFont typeface="Corbel" pitchFamily="34" charset="0"/>
              <a:buAutoNum type="arabicPeriod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メール対応の共有（メールアプリケーション）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Corbel" pitchFamily="34" charset="0"/>
              <a:buAutoNum type="arabicPeriod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対応履歴の共有（メールアプリケーション）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Corbel" pitchFamily="34" charset="0"/>
              <a:buAutoNum type="arabicPeriod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アドレス帳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Corbel" pitchFamily="34" charset="0"/>
              <a:buAutoNum type="arabicPeriod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テンプレート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Corbel" pitchFamily="34" charset="0"/>
              <a:buAutoNum type="arabicPeriod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一斉配信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Corbel" pitchFamily="34" charset="0"/>
              <a:buAutoNum type="arabicPeriod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電話履歴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</a:rPr>
              <a:t>/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訪問履歴</a:t>
            </a:r>
            <a:endParaRPr lang="en-US" altLang="ja-JP" sz="1600" dirty="0">
              <a:latin typeface="メイリオ" pitchFamily="50" charset="-128"/>
              <a:ea typeface="メイリオ" pitchFamily="50" charset="-128"/>
            </a:endParaRPr>
          </a:p>
          <a:p>
            <a:pPr>
              <a:lnSpc>
                <a:spcPct val="120000"/>
              </a:lnSpc>
              <a:buFont typeface="Corbel" pitchFamily="34" charset="0"/>
              <a:buAutoNum type="arabicPeriod"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</a:rPr>
              <a:t>集計レポート</a:t>
            </a:r>
          </a:p>
        </p:txBody>
      </p:sp>
    </p:spTree>
    <p:extLst>
      <p:ext uri="{BB962C8B-B14F-4D97-AF65-F5344CB8AC3E}">
        <p14:creationId xmlns:p14="http://schemas.microsoft.com/office/powerpoint/2010/main" val="288367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グラフィカル ユーザー インターフェイス, テキスト, メール, Web サイト&#10;&#10;自動的に生成された説明">
            <a:extLst>
              <a:ext uri="{FF2B5EF4-FFF2-40B4-BE49-F238E27FC236}">
                <a16:creationId xmlns:a16="http://schemas.microsoft.com/office/drawing/2014/main" id="{B5E07AAA-35CA-A020-493C-DEAF1310E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" t="-753" r="827" b="3609"/>
          <a:stretch/>
        </p:blipFill>
        <p:spPr>
          <a:xfrm>
            <a:off x="771019" y="1602043"/>
            <a:ext cx="7405596" cy="4635827"/>
          </a:xfrm>
          <a:prstGeom prst="rect">
            <a:avLst/>
          </a:prstGeom>
          <a:effectLst>
            <a:outerShdw blurRad="306024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1.</a:t>
            </a:r>
            <a:r>
              <a:rPr lang="ja-JP" altLang="en-US" dirty="0"/>
              <a:t>メール対応の共有</a:t>
            </a:r>
            <a:r>
              <a:rPr lang="ja-JP" altLang="en-US" sz="2200" dirty="0"/>
              <a:t>（メールアプリケーション）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169085"/>
            <a:ext cx="7884317" cy="526706"/>
          </a:xfrm>
        </p:spPr>
        <p:txBody>
          <a:bodyPr>
            <a:normAutofit/>
          </a:bodyPr>
          <a:lstStyle/>
          <a:p>
            <a:r>
              <a:rPr lang="ja-JP" altLang="en-US" dirty="0"/>
              <a:t>メール一覧画面</a:t>
            </a:r>
            <a:r>
              <a:rPr lang="en-US" altLang="ja-JP" dirty="0"/>
              <a:t> </a:t>
            </a:r>
            <a:r>
              <a:rPr lang="ja-JP" altLang="en-US" sz="1700" b="0" dirty="0"/>
              <a:t>メンバーの対応状況が一目でわかります。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D75F730-BEDA-4E4E-9BEA-402946479F13}"/>
              </a:ext>
            </a:extLst>
          </p:cNvPr>
          <p:cNvSpPr/>
          <p:nvPr/>
        </p:nvSpPr>
        <p:spPr>
          <a:xfrm>
            <a:off x="905025" y="1943250"/>
            <a:ext cx="2620881" cy="365996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線吹き出し 2 (枠付き) 8">
            <a:extLst>
              <a:ext uri="{FF2B5EF4-FFF2-40B4-BE49-F238E27FC236}">
                <a16:creationId xmlns:a16="http://schemas.microsoft.com/office/drawing/2014/main" id="{C7E544DA-2AF1-477B-B2C2-12635DB44368}"/>
              </a:ext>
            </a:extLst>
          </p:cNvPr>
          <p:cNvSpPr/>
          <p:nvPr/>
        </p:nvSpPr>
        <p:spPr>
          <a:xfrm>
            <a:off x="5274357" y="2659129"/>
            <a:ext cx="3165817" cy="11080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5223"/>
              <a:gd name="adj6" fmla="val -20279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326C72-89AA-47DE-99E1-54A1722A217C}"/>
              </a:ext>
            </a:extLst>
          </p:cNvPr>
          <p:cNvSpPr txBox="1"/>
          <p:nvPr/>
        </p:nvSpPr>
        <p:spPr>
          <a:xfrm>
            <a:off x="5403909" y="2701076"/>
            <a:ext cx="2906712" cy="108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>
                <a:solidFill>
                  <a:srgbClr val="D5083A"/>
                </a:solidFill>
                <a:latin typeface="+mn-ea"/>
              </a:rPr>
              <a:t>処理メール</a:t>
            </a: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一覧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未対応、および対応中のメールのみ</a:t>
            </a:r>
            <a:r>
              <a:rPr lang="ja-JP" altLang="en-US" sz="1050" dirty="0">
                <a:latin typeface="+mn-lt"/>
                <a:ea typeface="+mn-ea"/>
              </a:rPr>
              <a:t>を</a:t>
            </a:r>
            <a:br>
              <a:rPr lang="en-US" altLang="ja-JP" sz="1050" dirty="0">
                <a:latin typeface="+mn-lt"/>
                <a:ea typeface="+mn-ea"/>
              </a:rPr>
            </a:br>
            <a:r>
              <a:rPr lang="ja-JP" altLang="en-US" sz="1050" dirty="0">
                <a:latin typeface="+mn-lt"/>
                <a:ea typeface="+mn-ea"/>
              </a:rPr>
              <a:t>一覧画面に表示させることが可能です。</a:t>
            </a:r>
            <a:endParaRPr lang="en-US" altLang="ja-JP" sz="1050" dirty="0">
              <a:latin typeface="+mn-lt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lt"/>
                <a:ea typeface="+mn-ea"/>
              </a:rPr>
              <a:t>対応状況や対応者がひと目でわかる</a:t>
            </a:r>
            <a:r>
              <a:rPr lang="ja-JP" altLang="en-US" sz="1050" dirty="0">
                <a:latin typeface="+mn-lt"/>
                <a:ea typeface="+mn-ea"/>
              </a:rPr>
              <a:t>ので、</a:t>
            </a:r>
            <a:br>
              <a:rPr lang="en-US" altLang="ja-JP" sz="1050" dirty="0">
                <a:latin typeface="+mn-lt"/>
                <a:ea typeface="+mn-ea"/>
              </a:rPr>
            </a:br>
            <a:r>
              <a:rPr lang="ja-JP" altLang="en-US" sz="1050" dirty="0">
                <a:latin typeface="+mn-lt"/>
                <a:ea typeface="+mn-ea"/>
              </a:rPr>
              <a:t>二重対応・対応漏れを防ぎます。</a:t>
            </a:r>
            <a:endParaRPr lang="en-US" altLang="ja-JP" sz="1050" dirty="0">
              <a:latin typeface="+mn-lt"/>
              <a:ea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6556744-CD05-4176-93A0-5062D607528B}"/>
              </a:ext>
            </a:extLst>
          </p:cNvPr>
          <p:cNvSpPr/>
          <p:nvPr/>
        </p:nvSpPr>
        <p:spPr>
          <a:xfrm>
            <a:off x="2245266" y="3831913"/>
            <a:ext cx="5931349" cy="2405958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線吹き出し 2 (枠付き) 11">
            <a:extLst>
              <a:ext uri="{FF2B5EF4-FFF2-40B4-BE49-F238E27FC236}">
                <a16:creationId xmlns:a16="http://schemas.microsoft.com/office/drawing/2014/main" id="{CA4C3DF8-BB6E-47C4-8388-7BCE8521422B}"/>
              </a:ext>
            </a:extLst>
          </p:cNvPr>
          <p:cNvSpPr/>
          <p:nvPr/>
        </p:nvSpPr>
        <p:spPr>
          <a:xfrm>
            <a:off x="4612064" y="1602043"/>
            <a:ext cx="3966566" cy="821064"/>
          </a:xfrm>
          <a:prstGeom prst="borderCallout2">
            <a:avLst>
              <a:gd name="adj1" fmla="val 14501"/>
              <a:gd name="adj2" fmla="val -3009"/>
              <a:gd name="adj3" fmla="val 16625"/>
              <a:gd name="adj4" fmla="val -13006"/>
              <a:gd name="adj5" fmla="val 58181"/>
              <a:gd name="adj6" fmla="val -25346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06CFE9-A0ED-4589-9604-3A162C2E8DBB}"/>
              </a:ext>
            </a:extLst>
          </p:cNvPr>
          <p:cNvSpPr txBox="1"/>
          <p:nvPr/>
        </p:nvSpPr>
        <p:spPr>
          <a:xfrm>
            <a:off x="4685182" y="1632420"/>
            <a:ext cx="3966566" cy="696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メールアプリケーション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「</a:t>
            </a:r>
            <a:r>
              <a:rPr lang="ja-JP" altLang="en-US" sz="1050" b="1" dirty="0">
                <a:latin typeface="+mn-lt"/>
                <a:ea typeface="+mn-ea"/>
              </a:rPr>
              <a:t>メールアプリケーション</a:t>
            </a:r>
            <a:r>
              <a:rPr lang="ja-JP" altLang="en-US" sz="1050" dirty="0">
                <a:latin typeface="+mn-lt"/>
                <a:ea typeface="+mn-ea"/>
              </a:rPr>
              <a:t>」と呼ぶ箱ごとに、</a:t>
            </a:r>
            <a:br>
              <a:rPr lang="en-US" altLang="ja-JP" sz="1050" dirty="0">
                <a:latin typeface="+mn-lt"/>
                <a:ea typeface="+mn-ea"/>
              </a:rPr>
            </a:br>
            <a:r>
              <a:rPr lang="ja-JP" altLang="en-US" sz="1050" dirty="0">
                <a:latin typeface="+mn-lt"/>
                <a:ea typeface="+mn-ea"/>
              </a:rPr>
              <a:t>利用するメールアカウントや、アクセス権を設定できます。</a:t>
            </a:r>
            <a:endParaRPr lang="en-US" altLang="ja-JP" sz="1050" dirty="0">
              <a:latin typeface="+mn-lt"/>
              <a:ea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F004CC0-369D-49A0-A442-89EE4FD7B78F}"/>
              </a:ext>
            </a:extLst>
          </p:cNvPr>
          <p:cNvSpPr/>
          <p:nvPr/>
        </p:nvSpPr>
        <p:spPr>
          <a:xfrm>
            <a:off x="771019" y="5560553"/>
            <a:ext cx="1038550" cy="677317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線吹き出し 2 (枠付き) 14">
            <a:extLst>
              <a:ext uri="{FF2B5EF4-FFF2-40B4-BE49-F238E27FC236}">
                <a16:creationId xmlns:a16="http://schemas.microsoft.com/office/drawing/2014/main" id="{77924FA3-E475-4B90-86F0-C7AA23C4B2E2}"/>
              </a:ext>
            </a:extLst>
          </p:cNvPr>
          <p:cNvSpPr/>
          <p:nvPr/>
        </p:nvSpPr>
        <p:spPr>
          <a:xfrm>
            <a:off x="1629334" y="2708723"/>
            <a:ext cx="2620882" cy="946150"/>
          </a:xfrm>
          <a:prstGeom prst="borderCallout2">
            <a:avLst>
              <a:gd name="adj1" fmla="val 18750"/>
              <a:gd name="adj2" fmla="val -4394"/>
              <a:gd name="adj3" fmla="val 18750"/>
              <a:gd name="adj4" fmla="val -16667"/>
              <a:gd name="adj5" fmla="val 276858"/>
              <a:gd name="adj6" fmla="val -5661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B42D58-6B6E-4469-BE61-506AE1B83CCF}"/>
              </a:ext>
            </a:extLst>
          </p:cNvPr>
          <p:cNvSpPr txBox="1"/>
          <p:nvPr/>
        </p:nvSpPr>
        <p:spPr>
          <a:xfrm>
            <a:off x="1748356" y="2712167"/>
            <a:ext cx="2382837" cy="89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フォルダ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b="1" dirty="0">
                <a:latin typeface="+mn-ea"/>
              </a:rPr>
              <a:t>振り分け条件によってフォルダ分け</a:t>
            </a:r>
            <a:r>
              <a:rPr lang="ja-JP" altLang="en-US" sz="1050" dirty="0">
                <a:latin typeface="+mn-lt"/>
                <a:ea typeface="+mn-ea"/>
              </a:rPr>
              <a:t>が可能です。個人がそれぞれ条件を作成する手間を省きます。</a:t>
            </a:r>
            <a:endParaRPr lang="en-US" altLang="ja-JP" sz="105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991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33DE8AFF-89CF-FEC0-AAD4-07E0F543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3201" y="1685430"/>
            <a:ext cx="4518103" cy="1473694"/>
          </a:xfrm>
          <a:prstGeom prst="rect">
            <a:avLst/>
          </a:prstGeom>
          <a:effectLst>
            <a:outerShdw blurRad="299912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対応履歴の共有</a:t>
            </a:r>
            <a:r>
              <a:rPr lang="ja-JP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（メールアプリケーション）</a:t>
            </a:r>
            <a:endParaRPr kumimoji="1" lang="ja-JP" altLang="en-US" sz="2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60"/>
            <a:ext cx="8138240" cy="535366"/>
          </a:xfrm>
        </p:spPr>
        <p:txBody>
          <a:bodyPr>
            <a:normAutofit/>
          </a:bodyPr>
          <a:lstStyle/>
          <a:p>
            <a:r>
              <a:rPr lang="ja-JP" altLang="en-US" dirty="0"/>
              <a:t>メール詳細画面</a:t>
            </a:r>
            <a:r>
              <a:rPr lang="en-US" altLang="ja-JP" dirty="0"/>
              <a:t> </a:t>
            </a:r>
            <a:r>
              <a:rPr lang="ja-JP" altLang="en-US" sz="1700" b="0" dirty="0"/>
              <a:t>担当者が変わっても履歴を一覧で確認できます。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2EABC5-FE1E-4613-AD11-B0AC8EC7D1FE}"/>
              </a:ext>
            </a:extLst>
          </p:cNvPr>
          <p:cNvSpPr/>
          <p:nvPr/>
        </p:nvSpPr>
        <p:spPr>
          <a:xfrm>
            <a:off x="933201" y="1703358"/>
            <a:ext cx="4511426" cy="1198720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線吹き出し 2 (枠付き) 21">
            <a:extLst>
              <a:ext uri="{FF2B5EF4-FFF2-40B4-BE49-F238E27FC236}">
                <a16:creationId xmlns:a16="http://schemas.microsoft.com/office/drawing/2014/main" id="{B8BADCF3-CE78-2579-F964-25A0C33765DA}"/>
              </a:ext>
            </a:extLst>
          </p:cNvPr>
          <p:cNvSpPr/>
          <p:nvPr/>
        </p:nvSpPr>
        <p:spPr>
          <a:xfrm>
            <a:off x="5660330" y="1703358"/>
            <a:ext cx="2898724" cy="7368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789"/>
              <a:gd name="adj6" fmla="val -28513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D5083A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コメント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D5083A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他のメンバーへの相談事項やリーダーからの指示を</a:t>
            </a:r>
            <a:r>
              <a:rPr kumimoji="0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コメント欄でやりとり</a:t>
            </a:r>
            <a:r>
              <a:rPr kumimoji="0" lang="ja-JP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できます。</a:t>
            </a: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A47E808-0898-D5C7-9F57-741609EB08D9}"/>
              </a:ext>
            </a:extLst>
          </p:cNvPr>
          <p:cNvSpPr/>
          <p:nvPr/>
        </p:nvSpPr>
        <p:spPr>
          <a:xfrm>
            <a:off x="3018462" y="2985327"/>
            <a:ext cx="714234" cy="132417"/>
          </a:xfrm>
          <a:prstGeom prst="rect">
            <a:avLst/>
          </a:prstGeom>
          <a:noFill/>
          <a:ln w="28575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93D386C-BF72-88CC-1A5F-F29C08A6A9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9834" y="3262395"/>
            <a:ext cx="4709442" cy="2577850"/>
          </a:xfrm>
          <a:prstGeom prst="rect">
            <a:avLst/>
          </a:prstGeom>
          <a:effectLst>
            <a:outerShdw blurRad="313485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右矢印 17">
            <a:extLst>
              <a:ext uri="{FF2B5EF4-FFF2-40B4-BE49-F238E27FC236}">
                <a16:creationId xmlns:a16="http://schemas.microsoft.com/office/drawing/2014/main" id="{67D7B808-218F-4C4B-AF52-1651F497FC70}"/>
              </a:ext>
            </a:extLst>
          </p:cNvPr>
          <p:cNvSpPr/>
          <p:nvPr/>
        </p:nvSpPr>
        <p:spPr>
          <a:xfrm rot="2114600">
            <a:off x="3597793" y="3202524"/>
            <a:ext cx="639763" cy="447675"/>
          </a:xfrm>
          <a:prstGeom prst="rightArrow">
            <a:avLst/>
          </a:prstGeom>
          <a:solidFill>
            <a:srgbClr val="D5083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54241DAF-C65B-341E-8640-7E8F56B6CE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17869" y="4186379"/>
            <a:ext cx="4912917" cy="1757137"/>
          </a:xfrm>
          <a:prstGeom prst="rect">
            <a:avLst/>
          </a:prstGeom>
          <a:effectLst>
            <a:outerShdw blurRad="315736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2" name="線吹き出し 2 (枠付き) 18">
            <a:extLst>
              <a:ext uri="{FF2B5EF4-FFF2-40B4-BE49-F238E27FC236}">
                <a16:creationId xmlns:a16="http://schemas.microsoft.com/office/drawing/2014/main" id="{027FB994-75E0-2A86-6D54-B3A80750CDAE}"/>
              </a:ext>
            </a:extLst>
          </p:cNvPr>
          <p:cNvSpPr/>
          <p:nvPr/>
        </p:nvSpPr>
        <p:spPr>
          <a:xfrm>
            <a:off x="5783263" y="3159125"/>
            <a:ext cx="2792412" cy="9032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341"/>
              <a:gd name="adj6" fmla="val -36621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D5083A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対応履歴一覧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D5083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受信メール画面で「履歴を見る」をクリックすると、</a:t>
            </a:r>
            <a:r>
              <a:rPr kumimoji="0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過去の送受信履歴や、その時の担当者情報などを確認</a:t>
            </a:r>
            <a:r>
              <a:rPr kumimoji="0" lang="ja-JP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できます。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4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, テーブル&#10;&#10;自動的に生成された説明">
            <a:extLst>
              <a:ext uri="{FF2B5EF4-FFF2-40B4-BE49-F238E27FC236}">
                <a16:creationId xmlns:a16="http://schemas.microsoft.com/office/drawing/2014/main" id="{B29CC091-2CD1-3CF4-124C-995505AB0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86" y="1760781"/>
            <a:ext cx="5103987" cy="3581067"/>
          </a:xfrm>
          <a:prstGeom prst="rect">
            <a:avLst/>
          </a:prstGeom>
          <a:effectLst>
            <a:outerShdw blurRad="309069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図 3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28E8F32-CBB1-CD61-7D07-37D0484BC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665" y="3671886"/>
            <a:ext cx="3751016" cy="2700339"/>
          </a:xfrm>
          <a:prstGeom prst="rect">
            <a:avLst/>
          </a:prstGeom>
          <a:effectLst>
            <a:outerShdw blurRad="305859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アドレス帳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1230945"/>
          </a:xfrm>
        </p:spPr>
        <p:txBody>
          <a:bodyPr>
            <a:normAutofit/>
          </a:bodyPr>
          <a:lstStyle/>
          <a:p>
            <a:r>
              <a:rPr lang="ja-JP" altLang="en-US" sz="1700" b="0" dirty="0"/>
              <a:t>項目は自由にカスタマイズ可能。対応履歴も確認できます。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線吹き出し 2 (枠付き) 15">
            <a:extLst>
              <a:ext uri="{FF2B5EF4-FFF2-40B4-BE49-F238E27FC236}">
                <a16:creationId xmlns:a16="http://schemas.microsoft.com/office/drawing/2014/main" id="{EE03D5F0-7780-439E-B298-AA4A454DDE79}"/>
              </a:ext>
            </a:extLst>
          </p:cNvPr>
          <p:cNvSpPr/>
          <p:nvPr/>
        </p:nvSpPr>
        <p:spPr>
          <a:xfrm>
            <a:off x="4797898" y="1760780"/>
            <a:ext cx="3377216" cy="880729"/>
          </a:xfrm>
          <a:prstGeom prst="borderCallout2">
            <a:avLst>
              <a:gd name="adj1" fmla="val 16501"/>
              <a:gd name="adj2" fmla="val -3427"/>
              <a:gd name="adj3" fmla="val 23248"/>
              <a:gd name="adj4" fmla="val -14403"/>
              <a:gd name="adj5" fmla="val 135880"/>
              <a:gd name="adj6" fmla="val -49574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4F85C0-D6EF-459C-ABF5-6B4C2277C521}"/>
              </a:ext>
            </a:extLst>
          </p:cNvPr>
          <p:cNvSpPr txBox="1"/>
          <p:nvPr/>
        </p:nvSpPr>
        <p:spPr>
          <a:xfrm>
            <a:off x="4797898" y="1852754"/>
            <a:ext cx="3496120" cy="690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</a:rPr>
              <a:t>クラウド上で一括管理される共有アドレス帳</a:t>
            </a:r>
            <a:endParaRPr lang="en-US" altLang="ja-JP" sz="1200" b="1" dirty="0">
              <a:solidFill>
                <a:srgbClr val="D5083A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/>
              <a:t>お客様情報は</a:t>
            </a:r>
            <a:r>
              <a:rPr lang="ja-JP" altLang="en-US" sz="1050" b="1" dirty="0"/>
              <a:t>クラウド上で一括管理</a:t>
            </a:r>
            <a:r>
              <a:rPr lang="ja-JP" altLang="en-US" sz="1050" dirty="0"/>
              <a:t>する</a:t>
            </a:r>
            <a:r>
              <a:rPr lang="ja-JP" altLang="en-US" sz="1050"/>
              <a:t>ので、個人</a:t>
            </a:r>
            <a:r>
              <a:rPr lang="ja-JP" altLang="en-US" sz="1050" dirty="0"/>
              <a:t>情報が個人のパソコンに散在するリスクを防ぎます。</a:t>
            </a:r>
            <a:endParaRPr lang="en-US" altLang="ja-JP" sz="1050" dirty="0"/>
          </a:p>
        </p:txBody>
      </p:sp>
      <p:sp>
        <p:nvSpPr>
          <p:cNvPr id="10" name="線吹き出し 2 (枠付き) 17">
            <a:extLst>
              <a:ext uri="{FF2B5EF4-FFF2-40B4-BE49-F238E27FC236}">
                <a16:creationId xmlns:a16="http://schemas.microsoft.com/office/drawing/2014/main" id="{25F66A16-541F-4974-8F76-3CF3B7D05ACA}"/>
              </a:ext>
            </a:extLst>
          </p:cNvPr>
          <p:cNvSpPr/>
          <p:nvPr/>
        </p:nvSpPr>
        <p:spPr>
          <a:xfrm>
            <a:off x="1187923" y="5563895"/>
            <a:ext cx="3622675" cy="796925"/>
          </a:xfrm>
          <a:prstGeom prst="borderCallout2">
            <a:avLst>
              <a:gd name="adj1" fmla="val 24319"/>
              <a:gd name="adj2" fmla="val 102027"/>
              <a:gd name="adj3" fmla="val 24319"/>
              <a:gd name="adj4" fmla="val 110811"/>
              <a:gd name="adj5" fmla="val 16768"/>
              <a:gd name="adj6" fmla="val 122857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AA9479-57EC-47F6-BC71-151D6C0F7BF9}"/>
              </a:ext>
            </a:extLst>
          </p:cNvPr>
          <p:cNvSpPr txBox="1"/>
          <p:nvPr/>
        </p:nvSpPr>
        <p:spPr>
          <a:xfrm>
            <a:off x="1175223" y="5600737"/>
            <a:ext cx="3622675" cy="696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lt"/>
                <a:ea typeface="+mn-ea"/>
              </a:rPr>
              <a:t>項目のカスタマイズ</a:t>
            </a:r>
            <a:endParaRPr lang="en-US" altLang="ja-JP" sz="1200" b="1" dirty="0">
              <a:solidFill>
                <a:srgbClr val="D5083A"/>
              </a:solidFill>
              <a:latin typeface="+mn-lt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会社情報、個人情報それぞれに、</a:t>
            </a:r>
            <a:r>
              <a:rPr lang="ja-JP" altLang="en-US" sz="1050" b="1" dirty="0">
                <a:latin typeface="+mn-lt"/>
                <a:ea typeface="+mn-ea"/>
              </a:rPr>
              <a:t>任意の項目を追加</a:t>
            </a:r>
            <a:r>
              <a:rPr lang="ja-JP" altLang="en-US" sz="1050" dirty="0">
                <a:latin typeface="+mn-lt"/>
                <a:ea typeface="+mn-ea"/>
              </a:rPr>
              <a:t>できます。保有製品や</a:t>
            </a:r>
            <a:r>
              <a:rPr lang="en-US" altLang="ja-JP" sz="1050" dirty="0">
                <a:latin typeface="+mn-lt"/>
                <a:ea typeface="+mn-ea"/>
              </a:rPr>
              <a:t>URL</a:t>
            </a:r>
            <a:r>
              <a:rPr lang="ja-JP" altLang="en-US" sz="1050" dirty="0">
                <a:latin typeface="+mn-lt"/>
                <a:ea typeface="+mn-ea"/>
              </a:rPr>
              <a:t>など業務に合わせて活用できます。</a:t>
            </a:r>
            <a:endParaRPr lang="en-US" altLang="ja-JP" sz="1050" dirty="0">
              <a:latin typeface="+mn-lt"/>
              <a:ea typeface="+mn-ea"/>
            </a:endParaRPr>
          </a:p>
        </p:txBody>
      </p:sp>
      <p:sp>
        <p:nvSpPr>
          <p:cNvPr id="14" name="線吹き出し 2 (枠付き) 21">
            <a:extLst>
              <a:ext uri="{FF2B5EF4-FFF2-40B4-BE49-F238E27FC236}">
                <a16:creationId xmlns:a16="http://schemas.microsoft.com/office/drawing/2014/main" id="{F76CFAB8-8A2D-48F9-B3D6-70AD5AB62D90}"/>
              </a:ext>
            </a:extLst>
          </p:cNvPr>
          <p:cNvSpPr/>
          <p:nvPr/>
        </p:nvSpPr>
        <p:spPr>
          <a:xfrm>
            <a:off x="553616" y="3751539"/>
            <a:ext cx="2233613" cy="1230945"/>
          </a:xfrm>
          <a:prstGeom prst="borderCallout2">
            <a:avLst>
              <a:gd name="adj1" fmla="val 24319"/>
              <a:gd name="adj2" fmla="val 102027"/>
              <a:gd name="adj3" fmla="val 24319"/>
              <a:gd name="adj4" fmla="val 110811"/>
              <a:gd name="adj5" fmla="val 61749"/>
              <a:gd name="adj6" fmla="val 160081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12A1C91-FE10-40FC-9DAE-ACCD30EF0197}"/>
              </a:ext>
            </a:extLst>
          </p:cNvPr>
          <p:cNvSpPr txBox="1"/>
          <p:nvPr/>
        </p:nvSpPr>
        <p:spPr>
          <a:xfrm>
            <a:off x="559966" y="3772425"/>
            <a:ext cx="2233613" cy="1189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lt"/>
                <a:ea typeface="+mn-ea"/>
              </a:rPr>
              <a:t>会社ごとにグルーピング</a:t>
            </a:r>
            <a:endParaRPr lang="en-US" altLang="ja-JP" sz="1200" b="1" dirty="0">
              <a:solidFill>
                <a:srgbClr val="D5083A"/>
              </a:solidFill>
              <a:latin typeface="+mn-lt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ひとりひとりの顧客を会社単位でグルーピングして管理できます。</a:t>
            </a:r>
            <a:endParaRPr lang="en-US" altLang="ja-JP" sz="1050" dirty="0">
              <a:latin typeface="+mn-lt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600" dirty="0">
              <a:latin typeface="+mn-lt"/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D20E3C"/>
                </a:solidFill>
                <a:latin typeface="+mn-lt"/>
                <a:ea typeface="+mn-ea"/>
              </a:rPr>
              <a:t>※BtoC</a:t>
            </a:r>
            <a:r>
              <a:rPr lang="ja-JP" altLang="en-US" sz="1050" dirty="0">
                <a:solidFill>
                  <a:srgbClr val="D20E3C"/>
                </a:solidFill>
                <a:latin typeface="+mn-lt"/>
                <a:ea typeface="+mn-ea"/>
              </a:rPr>
              <a:t>企業様向けに会社情報を利用しない設定もできます。</a:t>
            </a:r>
            <a:endParaRPr lang="en-US" altLang="ja-JP" sz="1050" dirty="0">
              <a:solidFill>
                <a:srgbClr val="D20E3C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8665DA0-0386-4CD2-9A98-9E15DEFC6AA6}"/>
              </a:ext>
            </a:extLst>
          </p:cNvPr>
          <p:cNvSpPr/>
          <p:nvPr/>
        </p:nvSpPr>
        <p:spPr>
          <a:xfrm>
            <a:off x="5799311" y="4324865"/>
            <a:ext cx="2411239" cy="2047359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82F71B4-3BE2-4A82-B4DB-6E9ABE2B3563}"/>
              </a:ext>
            </a:extLst>
          </p:cNvPr>
          <p:cNvSpPr/>
          <p:nvPr/>
        </p:nvSpPr>
        <p:spPr>
          <a:xfrm>
            <a:off x="4475923" y="4240976"/>
            <a:ext cx="1225550" cy="454592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22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009EED93-33C6-1633-1829-882018BD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4" y="1672157"/>
            <a:ext cx="5844504" cy="3330550"/>
          </a:xfrm>
          <a:prstGeom prst="rect">
            <a:avLst/>
          </a:prstGeom>
          <a:effectLst>
            <a:outerShdw blurRad="308622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" name="図 1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0B51315-B1C7-63DF-ACFD-54BEDE661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10"/>
          <a:stretch/>
        </p:blipFill>
        <p:spPr>
          <a:xfrm>
            <a:off x="4494785" y="3998305"/>
            <a:ext cx="4019372" cy="2294819"/>
          </a:xfrm>
          <a:prstGeom prst="rect">
            <a:avLst/>
          </a:prstGeom>
          <a:effectLst>
            <a:outerShdw blurRad="312553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447A949-C125-6A4C-AD67-2E9B7C2A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テンプレート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43B34-667F-B244-830C-B0B8CD65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0" y="1201359"/>
            <a:ext cx="7884317" cy="1230945"/>
          </a:xfrm>
        </p:spPr>
        <p:txBody>
          <a:bodyPr>
            <a:normAutofit/>
          </a:bodyPr>
          <a:lstStyle/>
          <a:p>
            <a:r>
              <a:rPr lang="ja-JP" altLang="en-US" sz="1700" b="0" dirty="0"/>
              <a:t>よく使う文面を登録・共有し、メール作成画面から呼び出せます。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F79FFA-9AE3-4C42-BCF0-B88F5B92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C3C591-BE66-FF48-9C48-C127E8404F4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7" name="線吹き出し 2 (枠付き) 13">
            <a:extLst>
              <a:ext uri="{FF2B5EF4-FFF2-40B4-BE49-F238E27FC236}">
                <a16:creationId xmlns:a16="http://schemas.microsoft.com/office/drawing/2014/main" id="{F1275A49-9D86-4DAA-9676-1D0D49A946DD}"/>
              </a:ext>
            </a:extLst>
          </p:cNvPr>
          <p:cNvSpPr/>
          <p:nvPr/>
        </p:nvSpPr>
        <p:spPr>
          <a:xfrm>
            <a:off x="4224337" y="2046288"/>
            <a:ext cx="3561125" cy="1119187"/>
          </a:xfrm>
          <a:prstGeom prst="borderCallout2">
            <a:avLst>
              <a:gd name="adj1" fmla="val 16501"/>
              <a:gd name="adj2" fmla="val -3427"/>
              <a:gd name="adj3" fmla="val 23248"/>
              <a:gd name="adj4" fmla="val -14403"/>
              <a:gd name="adj5" fmla="val 111828"/>
              <a:gd name="adj6" fmla="val -30751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7C3908-57A9-4CFD-8962-CF0D5D85C054}"/>
              </a:ext>
            </a:extLst>
          </p:cNvPr>
          <p:cNvSpPr txBox="1"/>
          <p:nvPr/>
        </p:nvSpPr>
        <p:spPr>
          <a:xfrm>
            <a:off x="4292995" y="2079370"/>
            <a:ext cx="3423808" cy="1119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テンプレート文面へ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担当者や顧客情報を自動差し込み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予約語機能を利用すれば、ログインしている担当者の氏名や、顧客名、現在の日付などを、</a:t>
            </a:r>
            <a:r>
              <a:rPr lang="ja-JP" altLang="en-US" sz="1050" b="1" dirty="0">
                <a:latin typeface="+mn-ea"/>
              </a:rPr>
              <a:t>自動的に文面へ挿入</a:t>
            </a:r>
            <a:r>
              <a:rPr lang="ja-JP" altLang="en-US" sz="1050" dirty="0">
                <a:latin typeface="+mn-lt"/>
                <a:ea typeface="+mn-ea"/>
              </a:rPr>
              <a:t>できます。</a:t>
            </a:r>
            <a:endParaRPr lang="en-US" altLang="ja-JP" sz="1050" dirty="0">
              <a:latin typeface="+mn-lt"/>
              <a:ea typeface="+mn-ea"/>
            </a:endParaRPr>
          </a:p>
        </p:txBody>
      </p:sp>
      <p:sp>
        <p:nvSpPr>
          <p:cNvPr id="11" name="線吹き出し 2 (枠付き) 24">
            <a:extLst>
              <a:ext uri="{FF2B5EF4-FFF2-40B4-BE49-F238E27FC236}">
                <a16:creationId xmlns:a16="http://schemas.microsoft.com/office/drawing/2014/main" id="{47DDB835-779A-4CD9-A7D1-7874AABD1A86}"/>
              </a:ext>
            </a:extLst>
          </p:cNvPr>
          <p:cNvSpPr/>
          <p:nvPr/>
        </p:nvSpPr>
        <p:spPr>
          <a:xfrm>
            <a:off x="2938151" y="5026794"/>
            <a:ext cx="3621087" cy="903288"/>
          </a:xfrm>
          <a:prstGeom prst="borderCallout2">
            <a:avLst>
              <a:gd name="adj1" fmla="val 24319"/>
              <a:gd name="adj2" fmla="val 102027"/>
              <a:gd name="adj3" fmla="val 24319"/>
              <a:gd name="adj4" fmla="val 110811"/>
              <a:gd name="adj5" fmla="val 16768"/>
              <a:gd name="adj6" fmla="val 122857"/>
            </a:avLst>
          </a:prstGeom>
          <a:ln>
            <a:solidFill>
              <a:srgbClr val="D5083A"/>
            </a:solidFill>
            <a:tailEnd type="oval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9137A5-780B-42A8-93B4-C78B84B075D2}"/>
              </a:ext>
            </a:extLst>
          </p:cNvPr>
          <p:cNvSpPr txBox="1"/>
          <p:nvPr/>
        </p:nvSpPr>
        <p:spPr>
          <a:xfrm>
            <a:off x="2948675" y="5032004"/>
            <a:ext cx="3621087" cy="889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D5083A"/>
                </a:solidFill>
                <a:latin typeface="+mn-ea"/>
              </a:rPr>
              <a:t>メール作成画面からの呼び出し</a:t>
            </a:r>
            <a:endParaRPr lang="en-US" altLang="ja-JP" sz="1200" b="1" dirty="0">
              <a:solidFill>
                <a:srgbClr val="D5083A"/>
              </a:solidFill>
              <a:latin typeface="+mn-ea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メールの作成、返信時に「テンプレート挿入」ボタンをクリックすれば、作成済みのテンプレートを呼び出し、</a:t>
            </a:r>
            <a:r>
              <a:rPr lang="ja-JP" altLang="en-US" sz="1050" b="1" dirty="0">
                <a:latin typeface="+mn-ea"/>
              </a:rPr>
              <a:t>効率良く文面を作成</a:t>
            </a:r>
            <a:r>
              <a:rPr lang="ja-JP" altLang="en-US" sz="1050" dirty="0">
                <a:latin typeface="+mn-lt"/>
                <a:ea typeface="+mn-ea"/>
              </a:rPr>
              <a:t>できます。</a:t>
            </a:r>
            <a:endParaRPr lang="en-US" altLang="ja-JP" sz="1050" dirty="0">
              <a:latin typeface="+mn-lt"/>
              <a:ea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8ABB3F-311E-4C5F-A666-4BCD57AF793E}"/>
              </a:ext>
            </a:extLst>
          </p:cNvPr>
          <p:cNvSpPr/>
          <p:nvPr/>
        </p:nvSpPr>
        <p:spPr>
          <a:xfrm>
            <a:off x="1177499" y="3451489"/>
            <a:ext cx="3306762" cy="1038379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E560B46-9222-4CAD-AC94-797C345A35B7}"/>
              </a:ext>
            </a:extLst>
          </p:cNvPr>
          <p:cNvSpPr/>
          <p:nvPr/>
        </p:nvSpPr>
        <p:spPr>
          <a:xfrm>
            <a:off x="7673546" y="4856205"/>
            <a:ext cx="840611" cy="251567"/>
          </a:xfrm>
          <a:prstGeom prst="rect">
            <a:avLst/>
          </a:prstGeom>
          <a:noFill/>
          <a:ln w="38100">
            <a:solidFill>
              <a:srgbClr val="D5083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437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Mailwise">
      <a:dk1>
        <a:srgbClr val="000000"/>
      </a:dk1>
      <a:lt1>
        <a:srgbClr val="F4F2E9"/>
      </a:lt1>
      <a:dk2>
        <a:srgbClr val="424240"/>
      </a:dk2>
      <a:lt2>
        <a:srgbClr val="F4F2E8"/>
      </a:lt2>
      <a:accent1>
        <a:srgbClr val="CF314A"/>
      </a:accent1>
      <a:accent2>
        <a:srgbClr val="7D0E00"/>
      </a:accent2>
      <a:accent3>
        <a:srgbClr val="076BB8"/>
      </a:accent3>
      <a:accent4>
        <a:srgbClr val="05538E"/>
      </a:accent4>
      <a:accent5>
        <a:srgbClr val="5B9BD5"/>
      </a:accent5>
      <a:accent6>
        <a:srgbClr val="70AD47"/>
      </a:accent6>
      <a:hlink>
        <a:srgbClr val="0432FF"/>
      </a:hlink>
      <a:folHlink>
        <a:srgbClr val="919191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23129</TotalTime>
  <Words>3244</Words>
  <Application>Microsoft Macintosh PowerPoint</Application>
  <PresentationFormat>画面に合わせる (4:3)</PresentationFormat>
  <Paragraphs>410</Paragraphs>
  <Slides>36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7" baseType="lpstr">
      <vt:lpstr>Hiragino Sans</vt:lpstr>
      <vt:lpstr>Meiryo</vt:lpstr>
      <vt:lpstr>Meiryo</vt:lpstr>
      <vt:lpstr>游ゴシック</vt:lpstr>
      <vt:lpstr>Yu Gothic Medium</vt:lpstr>
      <vt:lpstr>Arial</vt:lpstr>
      <vt:lpstr>Calibri</vt:lpstr>
      <vt:lpstr>Calibri Light</vt:lpstr>
      <vt:lpstr>Corbel</vt:lpstr>
      <vt:lpstr>Wingdings</vt:lpstr>
      <vt:lpstr>Office テーマ</vt:lpstr>
      <vt:lpstr>クラウド型 グループメーラーのご紹介 【メールワイズ】</vt:lpstr>
      <vt:lpstr>メールワイズとは</vt:lpstr>
      <vt:lpstr>なぜメールワイズが必要？</vt:lpstr>
      <vt:lpstr>延べ導入社数13,000社突破</vt:lpstr>
      <vt:lpstr>メールワイズの基本機能</vt:lpstr>
      <vt:lpstr>1.メール対応の共有（メールアプリケーション）</vt:lpstr>
      <vt:lpstr>2.対応履歴の共有（メールアプリケーション）</vt:lpstr>
      <vt:lpstr>3.アドレス帳</vt:lpstr>
      <vt:lpstr>4.テンプレート</vt:lpstr>
      <vt:lpstr>5.一斉配信</vt:lpstr>
      <vt:lpstr>6.電話履歴/訪問履歴</vt:lpstr>
      <vt:lpstr>7.集計レポート</vt:lpstr>
      <vt:lpstr>メールワイズの利用イメージ</vt:lpstr>
      <vt:lpstr>1.メールを受信する</vt:lpstr>
      <vt:lpstr>2.メール内容を確認する</vt:lpstr>
      <vt:lpstr>3.メールに返信する</vt:lpstr>
      <vt:lpstr>メールワイズ×kintone連携</vt:lpstr>
      <vt:lpstr>メールワイズ×kintoneの仕組み</vt:lpstr>
      <vt:lpstr>1.メール送受信履歴をkintone上で確認</vt:lpstr>
      <vt:lpstr>2.kintoneからワンクリックでメール送信</vt:lpstr>
      <vt:lpstr>3.送信対象を絞り込み、メールを一斉配信</vt:lpstr>
      <vt:lpstr>メールワイズの活用事例</vt:lpstr>
      <vt:lpstr>営業とアシスタント</vt:lpstr>
      <vt:lpstr>人事採用業務</vt:lpstr>
      <vt:lpstr>セミナー受付業務</vt:lpstr>
      <vt:lpstr>広報業務</vt:lpstr>
      <vt:lpstr>価格</vt:lpstr>
      <vt:lpstr>価格</vt:lpstr>
      <vt:lpstr>メールワイズの単位</vt:lpstr>
      <vt:lpstr>コースの違い</vt:lpstr>
      <vt:lpstr>オプションサービス</vt:lpstr>
      <vt:lpstr>お試し方法</vt:lpstr>
      <vt:lpstr>お試しの流れ</vt:lpstr>
      <vt:lpstr>動作環境</vt:lpstr>
      <vt:lpstr>cybozu.com運用環境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Kaori Morishita (森下 香織)</dc:creator>
  <cp:lastModifiedBy>Yamamoto Yusuke (山本 祐介)</cp:lastModifiedBy>
  <cp:revision>73</cp:revision>
  <dcterms:created xsi:type="dcterms:W3CDTF">2020-12-15T00:24:14Z</dcterms:created>
  <dcterms:modified xsi:type="dcterms:W3CDTF">2023-09-25T00:15:47Z</dcterms:modified>
</cp:coreProperties>
</file>